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7" r:id="rId2"/>
    <p:sldId id="333" r:id="rId3"/>
    <p:sldId id="332" r:id="rId4"/>
    <p:sldId id="334" r:id="rId5"/>
    <p:sldId id="293" r:id="rId6"/>
    <p:sldId id="331" r:id="rId7"/>
    <p:sldId id="280" r:id="rId8"/>
    <p:sldId id="318" r:id="rId9"/>
    <p:sldId id="284" r:id="rId10"/>
    <p:sldId id="283" r:id="rId11"/>
    <p:sldId id="285" r:id="rId12"/>
    <p:sldId id="320" r:id="rId13"/>
    <p:sldId id="287" r:id="rId14"/>
    <p:sldId id="288" r:id="rId15"/>
    <p:sldId id="296" r:id="rId16"/>
    <p:sldId id="329" r:id="rId17"/>
    <p:sldId id="330" r:id="rId18"/>
    <p:sldId id="319" r:id="rId19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898"/>
    <a:srgbClr val="673A23"/>
    <a:srgbClr val="A50000"/>
    <a:srgbClr val="8B0000"/>
    <a:srgbClr val="900000"/>
    <a:srgbClr val="C10000"/>
    <a:srgbClr val="9C0000"/>
    <a:srgbClr val="D6D6D6"/>
    <a:srgbClr val="E7E7E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724" autoAdjust="0"/>
    <p:restoredTop sz="51210" autoAdjust="0"/>
  </p:normalViewPr>
  <p:slideViewPr>
    <p:cSldViewPr snapToGrid="0" snapToObjects="1">
      <p:cViewPr varScale="1">
        <p:scale>
          <a:sx n="86" d="100"/>
          <a:sy n="86" d="100"/>
        </p:scale>
        <p:origin x="-120" y="-768"/>
      </p:cViewPr>
      <p:guideLst>
        <p:guide orient="horz" pos="3071"/>
        <p:guide orient="horz" pos="496"/>
        <p:guide orient="horz" pos="3113"/>
        <p:guide orient="horz" pos="2022"/>
        <p:guide orient="horz" pos="536"/>
        <p:guide orient="horz" pos="315"/>
        <p:guide orient="horz" pos="3147"/>
        <p:guide orient="horz" pos="1464"/>
        <p:guide orient="horz" pos="1593"/>
        <p:guide pos="1876"/>
        <p:guide pos="1967"/>
        <p:guide pos="5703"/>
        <p:guide pos="2776"/>
        <p:guide pos="3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100"/>
            </a:pPr>
            <a:r>
              <a:rPr lang="en-US" sz="1800" dirty="0" smtClean="0">
                <a:solidFill>
                  <a:srgbClr val="FFFFFF"/>
                </a:solidFill>
                <a:effectLst/>
              </a:rPr>
              <a:t>Exponential Growth</a:t>
            </a:r>
            <a:r>
              <a:rPr lang="en-US" sz="1800" baseline="0" dirty="0" smtClean="0">
                <a:solidFill>
                  <a:srgbClr val="FFFFFF"/>
                </a:solidFill>
                <a:effectLst/>
              </a:rPr>
              <a:t> of </a:t>
            </a:r>
            <a:r>
              <a:rPr lang="en-US" sz="1800" dirty="0" smtClean="0">
                <a:solidFill>
                  <a:srgbClr val="FFFFFF"/>
                </a:solidFill>
                <a:effectLst/>
              </a:rPr>
              <a:t>x86 Performance</a:t>
            </a:r>
            <a:endParaRPr lang="en-US" sz="1600" dirty="0">
              <a:solidFill>
                <a:srgbClr val="FFFFFF"/>
              </a:solidFill>
              <a:effectLst/>
            </a:endParaRPr>
          </a:p>
        </c:rich>
      </c:tx>
      <c:layout>
        <c:manualLayout>
          <c:xMode val="edge"/>
          <c:yMode val="edge"/>
          <c:x val="0.22072124114801"/>
          <c:y val="0.0311626521748065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Gb/s</c:v>
                </c:pt>
              </c:strCache>
            </c:strRef>
          </c:tx>
          <c:spPr>
            <a:noFill/>
            <a:effectLst/>
          </c:spPr>
          <c:invertIfNegative val="0"/>
          <c:cat>
            <c:strRef>
              <c:f>Sheet1!$A$2:$A$7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4.0</c:v>
                </c:pt>
                <c:pt idx="1">
                  <c:v>29.0</c:v>
                </c:pt>
                <c:pt idx="2">
                  <c:v>38.0</c:v>
                </c:pt>
                <c:pt idx="3">
                  <c:v>56.0</c:v>
                </c:pt>
                <c:pt idx="4">
                  <c:v>117.0</c:v>
                </c:pt>
                <c:pt idx="5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7684856"/>
        <c:axId val="2137687864"/>
      </c:barChart>
      <c:catAx>
        <c:axId val="2137684856"/>
        <c:scaling>
          <c:orientation val="minMax"/>
        </c:scaling>
        <c:delete val="1"/>
        <c:axPos val="b"/>
        <c:majorTickMark val="out"/>
        <c:minorTickMark val="none"/>
        <c:tickLblPos val="nextTo"/>
        <c:crossAx val="2137687864"/>
        <c:crosses val="autoZero"/>
        <c:auto val="1"/>
        <c:lblAlgn val="ctr"/>
        <c:lblOffset val="100"/>
        <c:noMultiLvlLbl val="0"/>
      </c:catAx>
      <c:valAx>
        <c:axId val="2137687864"/>
        <c:scaling>
          <c:orientation val="minMax"/>
          <c:max val="200.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 sz="1400"/>
                </a:pPr>
                <a:r>
                  <a:rPr lang="en-US" sz="1400" dirty="0" smtClean="0"/>
                  <a:t>Gb/s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0399149945386516"/>
              <c:y val="0.903244565782488"/>
            </c:manualLayout>
          </c:layout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1376848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Franklin Gothic Medium"/>
          <a:cs typeface="Franklin Gothic Medium"/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1A5A7D4-E0F1-9048-BFF4-CEC7AA05A7FD}" type="datetimeFigureOut">
              <a:rPr lang="en-US" smtClean="0"/>
              <a:t>9/23/13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AF16B0-D7B9-1348-97F1-2782FB2A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259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92AE43D-5AD4-8241-BCBB-387DB83F8287}" type="datetimeFigureOut">
              <a:rPr lang="en-US" smtClean="0"/>
              <a:t>9/23/13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37E976C-CADF-D24C-9A21-00CFBBD6D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948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in the dawn</a:t>
            </a:r>
            <a:r>
              <a:rPr lang="en-US" baseline="0" dirty="0" smtClean="0"/>
              <a:t> of an industry revolution… in the magnitude of the transition from Analog to Digital … Or similar to the emergence of the Internet. </a:t>
            </a:r>
          </a:p>
          <a:p>
            <a:endParaRPr lang="en-US" baseline="0" dirty="0" smtClean="0"/>
          </a:p>
          <a:p>
            <a:pPr defTabSz="465887"/>
            <a:r>
              <a:rPr lang="en-US" b="0" dirty="0" smtClean="0"/>
              <a:t>Technology disruptions, </a:t>
            </a:r>
            <a:r>
              <a:rPr lang="en-US" b="0" baseline="0" dirty="0" smtClean="0"/>
              <a:t>combine with a remarkable market pull, is creating this revolution.</a:t>
            </a:r>
          </a:p>
          <a:p>
            <a:endParaRPr lang="en-US" dirty="0" smtClean="0"/>
          </a:p>
          <a:p>
            <a:r>
              <a:rPr lang="en-US" dirty="0" smtClean="0"/>
              <a:t>I want to start my presentation this morning with a quote from Steve Hilton who is the CIO of Credit Suisse. His quote is a perfect illustration of this market pull that we are seeing.</a:t>
            </a:r>
          </a:p>
          <a:p>
            <a:endParaRPr lang="en-US" dirty="0" smtClean="0"/>
          </a:p>
          <a:p>
            <a:r>
              <a:rPr lang="en-US" dirty="0" smtClean="0"/>
              <a:t>&lt;click&gt;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C07E-ACED-4955-803B-D22595441D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71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r>
              <a:rPr lang="en-US" dirty="0" smtClean="0"/>
              <a:t>The future of networking is about </a:t>
            </a:r>
            <a:r>
              <a:rPr lang="en-US" b="1" dirty="0" smtClean="0"/>
              <a:t>openness</a:t>
            </a:r>
            <a:r>
              <a:rPr lang="en-US" dirty="0" smtClean="0"/>
              <a:t>. Customers want </a:t>
            </a:r>
            <a:r>
              <a:rPr lang="en-US" b="1" dirty="0" smtClean="0"/>
              <a:t>choices</a:t>
            </a:r>
            <a:r>
              <a:rPr lang="en-US" dirty="0" smtClean="0"/>
              <a:t>.</a:t>
            </a:r>
            <a:r>
              <a:rPr lang="en-US" baseline="0" dirty="0" smtClean="0"/>
              <a:t> Customers want</a:t>
            </a:r>
            <a:r>
              <a:rPr lang="en-US" dirty="0" smtClean="0"/>
              <a:t> everything</a:t>
            </a:r>
            <a:r>
              <a:rPr lang="en-US" baseline="0" dirty="0" smtClean="0"/>
              <a:t> </a:t>
            </a:r>
            <a:r>
              <a:rPr lang="en-US" b="1" baseline="0" dirty="0" smtClean="0"/>
              <a:t>componentized, pluggable and best-of-breed</a:t>
            </a:r>
            <a:r>
              <a:rPr lang="en-US" dirty="0" smtClean="0"/>
              <a:t>. We </a:t>
            </a:r>
            <a:r>
              <a:rPr lang="en-US" baseline="0" dirty="0" smtClean="0"/>
              <a:t>will be our industry’s leading champion of OPEN networking. </a:t>
            </a:r>
          </a:p>
          <a:p>
            <a:pPr defTabSz="465887">
              <a:defRPr/>
            </a:pPr>
            <a:endParaRPr lang="en-US" baseline="0" dirty="0" smtClean="0"/>
          </a:p>
          <a:p>
            <a:pPr defTabSz="465887">
              <a:defRPr/>
            </a:pPr>
            <a:r>
              <a:rPr lang="en-US" baseline="0" dirty="0" smtClean="0"/>
              <a:t>Customers also want an efficient and seamlessly </a:t>
            </a:r>
            <a:r>
              <a:rPr lang="en-US" b="1" baseline="0" dirty="0" smtClean="0"/>
              <a:t>collaborative virtual and physical </a:t>
            </a:r>
            <a:r>
              <a:rPr lang="en-US" baseline="0" dirty="0" smtClean="0"/>
              <a:t>infrastructure. </a:t>
            </a:r>
          </a:p>
          <a:p>
            <a:pPr defTabSz="465887">
              <a:defRPr/>
            </a:pPr>
            <a:endParaRPr lang="en-US" baseline="0" dirty="0" smtClean="0"/>
          </a:p>
          <a:p>
            <a:pPr defTabSz="465887">
              <a:defRPr/>
            </a:pPr>
            <a:r>
              <a:rPr lang="en-US" b="1" baseline="0" dirty="0" smtClean="0"/>
              <a:t>Closed </a:t>
            </a:r>
            <a:r>
              <a:rPr lang="en-US" baseline="0" dirty="0" smtClean="0"/>
              <a:t>and vertically integrated architectures, whether hardware or software, will </a:t>
            </a:r>
            <a:r>
              <a:rPr lang="en-US" b="1" baseline="0" dirty="0" smtClean="0"/>
              <a:t>not deliver </a:t>
            </a:r>
            <a:r>
              <a:rPr lang="en-US" baseline="0" dirty="0" smtClean="0"/>
              <a:t>the best-of-breed and investment protection customers are looking for.</a:t>
            </a:r>
          </a:p>
          <a:p>
            <a:pPr defTabSz="465887">
              <a:defRPr/>
            </a:pPr>
            <a:endParaRPr lang="en-US" baseline="0" dirty="0" smtClean="0"/>
          </a:p>
          <a:p>
            <a:pPr defTabSz="465887">
              <a:defRPr/>
            </a:pPr>
            <a:r>
              <a:rPr lang="en-US" baseline="0" dirty="0" smtClean="0"/>
              <a:t>Moving forward, for </a:t>
            </a:r>
            <a:r>
              <a:rPr lang="en-US" b="1" baseline="0" dirty="0" smtClean="0"/>
              <a:t>everything we build</a:t>
            </a:r>
            <a:r>
              <a:rPr lang="en-US" baseline="0" dirty="0" smtClean="0"/>
              <a:t>, both hardware and software, will </a:t>
            </a:r>
            <a:r>
              <a:rPr lang="en-US" b="1" baseline="0" dirty="0" smtClean="0"/>
              <a:t>conform to the architecture principles </a:t>
            </a:r>
            <a:r>
              <a:rPr lang="en-US" baseline="0" dirty="0" smtClean="0"/>
              <a:t>of open, virtual and simple.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1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 me give an example to </a:t>
            </a:r>
            <a:r>
              <a:rPr lang="en-US" b="1" baseline="0" dirty="0" smtClean="0"/>
              <a:t>illustrate </a:t>
            </a:r>
            <a:r>
              <a:rPr lang="en-US" baseline="0" dirty="0" smtClean="0"/>
              <a:t>our commitment to </a:t>
            </a:r>
            <a:r>
              <a:rPr lang="en-US" b="1" baseline="0" dirty="0" smtClean="0"/>
              <a:t>SIMPLE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In modern</a:t>
            </a:r>
            <a:r>
              <a:rPr lang="en-US" baseline="0" dirty="0" smtClean="0"/>
              <a:t> </a:t>
            </a:r>
            <a:r>
              <a:rPr lang="en-US" dirty="0" smtClean="0"/>
              <a:t>data centers today,</a:t>
            </a:r>
            <a:r>
              <a:rPr lang="en-US" baseline="0" dirty="0" smtClean="0"/>
              <a:t> you see a broad </a:t>
            </a:r>
            <a:r>
              <a:rPr lang="en-US" b="1" baseline="0" dirty="0" smtClean="0"/>
              <a:t>adoption of scale out </a:t>
            </a:r>
            <a:r>
              <a:rPr lang="en-US" baseline="0" dirty="0" smtClean="0"/>
              <a:t>design. </a:t>
            </a:r>
          </a:p>
          <a:p>
            <a:endParaRPr lang="en-US" baseline="0" dirty="0" smtClean="0"/>
          </a:p>
          <a:p>
            <a:r>
              <a:rPr lang="en-US" dirty="0" smtClean="0"/>
              <a:t>&lt;click&gt;</a:t>
            </a:r>
            <a:r>
              <a:rPr lang="en-US" baseline="0" dirty="0" smtClean="0"/>
              <a:t> </a:t>
            </a:r>
            <a:r>
              <a:rPr lang="en-US" b="1" baseline="0" dirty="0" smtClean="0"/>
              <a:t>Instead of </a:t>
            </a:r>
            <a:r>
              <a:rPr lang="en-US" baseline="0" dirty="0" smtClean="0"/>
              <a:t>scaling up servers and storage systems, VMs and storage devices are </a:t>
            </a:r>
            <a:r>
              <a:rPr lang="en-US" b="1" baseline="0" dirty="0" smtClean="0"/>
              <a:t>distributed across </a:t>
            </a:r>
            <a:r>
              <a:rPr lang="en-US" baseline="0" dirty="0" smtClean="0"/>
              <a:t>servers, racks and PODs.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</a:t>
            </a:r>
          </a:p>
          <a:p>
            <a:r>
              <a:rPr lang="en-US" b="0" baseline="0" dirty="0" smtClean="0"/>
              <a:t>Networking has to keep up. </a:t>
            </a:r>
            <a:r>
              <a:rPr lang="en-US" baseline="0" dirty="0" smtClean="0"/>
              <a:t>Our </a:t>
            </a:r>
            <a:r>
              <a:rPr lang="en-US" b="1" baseline="0" dirty="0" smtClean="0"/>
              <a:t>Ethernet Fabric </a:t>
            </a:r>
            <a:r>
              <a:rPr lang="en-US" baseline="0" dirty="0" smtClean="0"/>
              <a:t>has a </a:t>
            </a:r>
            <a:r>
              <a:rPr lang="en-US" b="1" baseline="0" dirty="0" smtClean="0"/>
              <a:t>scale out architecture </a:t>
            </a:r>
            <a:r>
              <a:rPr lang="en-US" baseline="0" dirty="0" smtClean="0"/>
              <a:t>allowing customers to build out infrastructure by </a:t>
            </a:r>
            <a:r>
              <a:rPr lang="en-US" b="1" baseline="0" dirty="0" smtClean="0"/>
              <a:t>pooling</a:t>
            </a:r>
            <a:r>
              <a:rPr lang="en-US" baseline="0" dirty="0" smtClean="0"/>
              <a:t> and </a:t>
            </a:r>
            <a:r>
              <a:rPr lang="en-US" b="1" baseline="0" dirty="0" smtClean="0"/>
              <a:t>virtualizing </a:t>
            </a:r>
            <a:r>
              <a:rPr lang="en-US" b="0" baseline="0" dirty="0" smtClean="0"/>
              <a:t>switch elements</a:t>
            </a:r>
            <a:r>
              <a:rPr lang="en-US" baseline="0" dirty="0" smtClean="0"/>
              <a:t>. At the same time, the </a:t>
            </a:r>
            <a:r>
              <a:rPr lang="en-US" b="0" baseline="0" dirty="0" smtClean="0"/>
              <a:t>entire fabric </a:t>
            </a:r>
            <a:r>
              <a:rPr lang="en-US" baseline="0" dirty="0" smtClean="0"/>
              <a:t>can be managed as a single virtual switch. Our Virtual Router follows the </a:t>
            </a:r>
            <a:r>
              <a:rPr lang="en-US" b="1" baseline="0" dirty="0" smtClean="0"/>
              <a:t>same architecture principle</a:t>
            </a:r>
            <a:r>
              <a:rPr lang="en-US" baseline="0" dirty="0" smtClean="0"/>
              <a:t>. It has a clean </a:t>
            </a:r>
            <a:r>
              <a:rPr lang="en-US" b="1" baseline="0" dirty="0" smtClean="0"/>
              <a:t>separation</a:t>
            </a:r>
            <a:r>
              <a:rPr lang="en-US" baseline="0" dirty="0" smtClean="0"/>
              <a:t> of control and data planes. Our data plane can be </a:t>
            </a:r>
            <a:r>
              <a:rPr lang="en-US" b="1" baseline="0" dirty="0" smtClean="0"/>
              <a:t>distributed</a:t>
            </a:r>
            <a:r>
              <a:rPr lang="en-US" baseline="0" dirty="0" smtClean="0"/>
              <a:t> and scale out across a large number of VMs and servers. Yet it is still </a:t>
            </a:r>
            <a:r>
              <a:rPr lang="en-US" b="1" baseline="0" dirty="0" smtClean="0"/>
              <a:t>configured and managed </a:t>
            </a:r>
            <a:r>
              <a:rPr lang="en-US" baseline="0" dirty="0" smtClean="0"/>
              <a:t>as a single virtual router.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fact, </a:t>
            </a:r>
            <a:r>
              <a:rPr lang="en-US" b="1" baseline="0" dirty="0" smtClean="0"/>
              <a:t>this architecture addresses </a:t>
            </a:r>
            <a:r>
              <a:rPr lang="en-US" baseline="0" dirty="0" smtClean="0"/>
              <a:t>one of the most critical data center design requirements from our </a:t>
            </a:r>
            <a:r>
              <a:rPr lang="en-US" b="1" baseline="0" dirty="0" smtClean="0"/>
              <a:t>customer survey </a:t>
            </a:r>
            <a:r>
              <a:rPr lang="en-US" baseline="0" dirty="0" smtClean="0"/>
              <a:t>– reducing operational cost by reducing management complexity.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 smtClean="0">
                <a:solidFill>
                  <a:srgbClr val="CC0000"/>
                </a:solidFill>
              </a:rPr>
              <a:t>Moving forward, we</a:t>
            </a:r>
            <a:r>
              <a:rPr lang="en-US" baseline="0" dirty="0" smtClean="0">
                <a:solidFill>
                  <a:srgbClr val="CC0000"/>
                </a:solidFill>
              </a:rPr>
              <a:t> will </a:t>
            </a:r>
            <a:r>
              <a:rPr lang="en-US" b="1" baseline="0" dirty="0" smtClean="0">
                <a:solidFill>
                  <a:srgbClr val="CC0000"/>
                </a:solidFill>
              </a:rPr>
              <a:t>evolve</a:t>
            </a:r>
            <a:r>
              <a:rPr lang="en-US" baseline="0" dirty="0" smtClean="0">
                <a:solidFill>
                  <a:srgbClr val="CC0000"/>
                </a:solidFill>
              </a:rPr>
              <a:t> Ethernet Fabric along </a:t>
            </a:r>
            <a:r>
              <a:rPr lang="en-US" b="1" baseline="0" dirty="0" smtClean="0">
                <a:solidFill>
                  <a:srgbClr val="CC0000"/>
                </a:solidFill>
              </a:rPr>
              <a:t>four architecture vectors</a:t>
            </a:r>
            <a:r>
              <a:rPr lang="en-US" baseline="0" dirty="0" smtClean="0">
                <a:solidFill>
                  <a:srgbClr val="CC0000"/>
                </a:solidFill>
              </a:rPr>
              <a:t>; </a:t>
            </a:r>
            <a:endParaRPr lang="en-US" dirty="0" smtClean="0">
              <a:solidFill>
                <a:srgbClr val="CC0000"/>
              </a:solidFill>
            </a:endParaRPr>
          </a:p>
          <a:p>
            <a:pPr defTabSz="931774">
              <a:defRPr/>
            </a:pPr>
            <a:endParaRPr lang="en-US" b="1" dirty="0"/>
          </a:p>
          <a:p>
            <a:pPr defTabSz="931774">
              <a:defRPr/>
            </a:pPr>
            <a:r>
              <a:rPr lang="en-US" dirty="0"/>
              <a:t>&lt;click, show programmability&gt;</a:t>
            </a:r>
          </a:p>
          <a:p>
            <a:pPr defTabSz="931774">
              <a:defRPr/>
            </a:pPr>
            <a:r>
              <a:rPr lang="en-US" dirty="0" smtClean="0"/>
              <a:t>First, it will </a:t>
            </a:r>
            <a:r>
              <a:rPr lang="en-US" dirty="0"/>
              <a:t>be highly programmable with </a:t>
            </a:r>
            <a:r>
              <a:rPr lang="en-US" dirty="0" smtClean="0"/>
              <a:t>an </a:t>
            </a:r>
            <a:r>
              <a:rPr lang="en-US" b="1" dirty="0"/>
              <a:t>Open </a:t>
            </a:r>
            <a:r>
              <a:rPr lang="en-US" b="1" dirty="0" smtClean="0"/>
              <a:t>API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="1" dirty="0" smtClean="0"/>
              <a:t>enabling</a:t>
            </a:r>
            <a:r>
              <a:rPr lang="en-US" dirty="0" smtClean="0"/>
              <a:t> configuration, resource, state,</a:t>
            </a:r>
            <a:r>
              <a:rPr lang="en-US" baseline="0" dirty="0" smtClean="0"/>
              <a:t> </a:t>
            </a:r>
            <a:r>
              <a:rPr lang="en-US" dirty="0" smtClean="0"/>
              <a:t>control and data plane</a:t>
            </a:r>
            <a:r>
              <a:rPr lang="en-US" baseline="0" dirty="0" smtClean="0"/>
              <a:t> management from the north bound</a:t>
            </a:r>
            <a:r>
              <a:rPr lang="en-US" dirty="0" smtClean="0"/>
              <a:t>. It will be seamlessly </a:t>
            </a:r>
            <a:r>
              <a:rPr lang="en-US" b="1" baseline="0" dirty="0" smtClean="0"/>
              <a:t>integrated</a:t>
            </a:r>
            <a:r>
              <a:rPr lang="en-US" baseline="0" dirty="0" smtClean="0"/>
              <a:t> into the orchestration and control environments.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&lt;click, show virtual/physical&gt;</a:t>
            </a:r>
          </a:p>
          <a:p>
            <a:pPr defTabSz="931774">
              <a:defRPr/>
            </a:pPr>
            <a:r>
              <a:rPr lang="en-US" dirty="0" smtClean="0"/>
              <a:t>The </a:t>
            </a:r>
            <a:r>
              <a:rPr lang="en-US" b="1" dirty="0"/>
              <a:t>complexity</a:t>
            </a:r>
            <a:r>
              <a:rPr lang="en-US" dirty="0"/>
              <a:t> of the future data </a:t>
            </a:r>
            <a:r>
              <a:rPr lang="en-US" dirty="0" smtClean="0"/>
              <a:t>centers</a:t>
            </a:r>
            <a:r>
              <a:rPr lang="en-US" baseline="0" dirty="0" smtClean="0"/>
              <a:t> </a:t>
            </a:r>
            <a:r>
              <a:rPr lang="en-US" dirty="0" smtClean="0"/>
              <a:t>lies </a:t>
            </a:r>
            <a:r>
              <a:rPr lang="en-US" dirty="0"/>
              <a:t>in the </a:t>
            </a:r>
            <a:r>
              <a:rPr lang="en-US" b="1" dirty="0" smtClean="0"/>
              <a:t>interface </a:t>
            </a:r>
            <a:r>
              <a:rPr lang="en-US" b="1" dirty="0"/>
              <a:t>where virtual meets physical</a:t>
            </a:r>
            <a:r>
              <a:rPr lang="en-US" dirty="0"/>
              <a:t>. In highly virtualized </a:t>
            </a:r>
            <a:r>
              <a:rPr lang="en-US" dirty="0" smtClean="0"/>
              <a:t>environments</a:t>
            </a:r>
            <a:r>
              <a:rPr lang="en-US" dirty="0"/>
              <a:t>, Brocade </a:t>
            </a:r>
            <a:r>
              <a:rPr lang="en-US" b="1" dirty="0" smtClean="0"/>
              <a:t>gateway technology </a:t>
            </a:r>
            <a:r>
              <a:rPr lang="en-US" dirty="0"/>
              <a:t>will allow </a:t>
            </a:r>
            <a:r>
              <a:rPr lang="en-US" dirty="0" smtClean="0"/>
              <a:t>customers to integrate</a:t>
            </a:r>
            <a:r>
              <a:rPr lang="en-US" baseline="0" dirty="0" smtClean="0"/>
              <a:t> </a:t>
            </a:r>
            <a:r>
              <a:rPr lang="en-US" dirty="0" smtClean="0"/>
              <a:t>the virtual environment with </a:t>
            </a:r>
            <a:r>
              <a:rPr lang="en-US" b="1" dirty="0" smtClean="0"/>
              <a:t>bare </a:t>
            </a:r>
            <a:r>
              <a:rPr lang="en-US" b="1" dirty="0"/>
              <a:t>metal servers </a:t>
            </a:r>
            <a:r>
              <a:rPr lang="en-US" dirty="0"/>
              <a:t>and applications which are difficult to </a:t>
            </a:r>
            <a:r>
              <a:rPr lang="en-US" dirty="0" smtClean="0"/>
              <a:t>virtualized. </a:t>
            </a:r>
            <a:r>
              <a:rPr lang="en-US" dirty="0"/>
              <a:t>We will enable a </a:t>
            </a:r>
            <a:r>
              <a:rPr lang="en-US" b="1" dirty="0"/>
              <a:t>common </a:t>
            </a:r>
            <a:r>
              <a:rPr lang="en-US" b="1" dirty="0" smtClean="0"/>
              <a:t>orchestration framework </a:t>
            </a:r>
            <a:r>
              <a:rPr lang="en-US" dirty="0"/>
              <a:t>for </a:t>
            </a:r>
            <a:r>
              <a:rPr lang="en-US" dirty="0" smtClean="0"/>
              <a:t>both virtual </a:t>
            </a:r>
            <a:r>
              <a:rPr lang="en-US" dirty="0"/>
              <a:t>and physical resources and workload. </a:t>
            </a:r>
            <a:r>
              <a:rPr lang="en-US" dirty="0" smtClean="0"/>
              <a:t>These </a:t>
            </a:r>
            <a:r>
              <a:rPr lang="en-US" dirty="0"/>
              <a:t>innovations </a:t>
            </a:r>
            <a:r>
              <a:rPr lang="en-US" dirty="0" smtClean="0"/>
              <a:t>will be</a:t>
            </a:r>
            <a:r>
              <a:rPr lang="en-US" baseline="0" dirty="0" smtClean="0"/>
              <a:t> </a:t>
            </a:r>
            <a:r>
              <a:rPr lang="en-US" b="1" baseline="0" dirty="0" smtClean="0"/>
              <a:t>critical in</a:t>
            </a:r>
            <a:r>
              <a:rPr lang="en-US" b="1" dirty="0" smtClean="0"/>
              <a:t> multitenant</a:t>
            </a:r>
            <a:r>
              <a:rPr lang="en-US" b="1" baseline="0" dirty="0" smtClean="0"/>
              <a:t> </a:t>
            </a:r>
            <a:r>
              <a:rPr lang="en-US" dirty="0" smtClean="0"/>
              <a:t>hosting or cloud environments </a:t>
            </a:r>
            <a:r>
              <a:rPr lang="en-US" dirty="0"/>
              <a:t>where </a:t>
            </a:r>
            <a:r>
              <a:rPr lang="en-US" dirty="0" smtClean="0"/>
              <a:t>tenants have </a:t>
            </a:r>
            <a:r>
              <a:rPr lang="en-US" dirty="0"/>
              <a:t>different degree of virtualization </a:t>
            </a:r>
            <a:r>
              <a:rPr lang="en-US" dirty="0" smtClean="0"/>
              <a:t>and </a:t>
            </a:r>
            <a:r>
              <a:rPr lang="en-US" dirty="0"/>
              <a:t>different tool chains</a:t>
            </a:r>
            <a:r>
              <a:rPr lang="en-US" dirty="0" smtClean="0"/>
              <a:t>. </a:t>
            </a:r>
            <a:endParaRPr lang="en-US" dirty="0"/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&lt;click, show Scalable </a:t>
            </a:r>
            <a:r>
              <a:rPr lang="en-US" dirty="0" err="1"/>
              <a:t>Multitenancy</a:t>
            </a:r>
            <a:r>
              <a:rPr lang="en-US" dirty="0"/>
              <a:t>&gt;</a:t>
            </a:r>
          </a:p>
          <a:p>
            <a:pPr defTabSz="931774">
              <a:defRPr/>
            </a:pPr>
            <a:r>
              <a:rPr lang="en-US" dirty="0"/>
              <a:t>We will </a:t>
            </a:r>
            <a:r>
              <a:rPr lang="en-US" dirty="0" smtClean="0"/>
              <a:t>deliver a rich</a:t>
            </a:r>
            <a:r>
              <a:rPr lang="en-US" baseline="0" dirty="0" smtClean="0"/>
              <a:t> set of services base o</a:t>
            </a:r>
            <a:r>
              <a:rPr lang="en-US" dirty="0" smtClean="0"/>
              <a:t>n our</a:t>
            </a:r>
            <a:r>
              <a:rPr lang="en-US" b="1" dirty="0" smtClean="0"/>
              <a:t> Fine </a:t>
            </a:r>
            <a:r>
              <a:rPr lang="en-US" b="1" dirty="0"/>
              <a:t>Grained </a:t>
            </a:r>
            <a:r>
              <a:rPr lang="en-US" b="1" dirty="0" smtClean="0"/>
              <a:t>Labeling technology</a:t>
            </a:r>
            <a:r>
              <a:rPr lang="en-US" dirty="0" smtClean="0"/>
              <a:t>. A</a:t>
            </a:r>
            <a:r>
              <a:rPr lang="en-US" baseline="0" dirty="0" smtClean="0"/>
              <a:t> key area to </a:t>
            </a:r>
            <a:r>
              <a:rPr lang="en-US" b="1" baseline="0" dirty="0" smtClean="0"/>
              <a:t>highlight is</a:t>
            </a:r>
            <a:r>
              <a:rPr lang="en-US" b="1" dirty="0" smtClean="0"/>
              <a:t> </a:t>
            </a:r>
            <a:r>
              <a:rPr lang="en-US" dirty="0" smtClean="0"/>
              <a:t>scalable </a:t>
            </a:r>
            <a:r>
              <a:rPr lang="en-US" dirty="0" err="1" smtClean="0"/>
              <a:t>multitenancy</a:t>
            </a:r>
            <a:r>
              <a:rPr lang="en-US" baseline="0" dirty="0" smtClean="0"/>
              <a:t> as </a:t>
            </a:r>
            <a:r>
              <a:rPr lang="en-US" dirty="0" smtClean="0"/>
              <a:t>operators </a:t>
            </a:r>
            <a:r>
              <a:rPr lang="en-US" dirty="0"/>
              <a:t>are looking for traffic isolation, service security, VM mobility, and overlapping address </a:t>
            </a:r>
            <a:r>
              <a:rPr lang="en-US" dirty="0" smtClean="0"/>
              <a:t>spaces. With</a:t>
            </a:r>
            <a:r>
              <a:rPr lang="en-US" baseline="0" dirty="0" smtClean="0"/>
              <a:t> our FGL technology and as an </a:t>
            </a:r>
            <a:r>
              <a:rPr lang="en-US" b="1" baseline="0" dirty="0" smtClean="0"/>
              <a:t>alternative to software overlay</a:t>
            </a:r>
            <a:r>
              <a:rPr lang="en-US" baseline="0" dirty="0" smtClean="0"/>
              <a:t>, we can deliver the multitenant capabilities </a:t>
            </a:r>
            <a:r>
              <a:rPr lang="en-US" b="1" baseline="0" dirty="0" smtClean="0"/>
              <a:t>natively out-of-the-box </a:t>
            </a:r>
            <a:r>
              <a:rPr lang="en-US" baseline="0" dirty="0" smtClean="0"/>
              <a:t>with our fabric products.</a:t>
            </a:r>
            <a:r>
              <a:rPr lang="en-US" dirty="0" smtClean="0"/>
              <a:t> </a:t>
            </a:r>
            <a:endParaRPr lang="en-US" dirty="0"/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/>
              <a:t>&lt;click, show pervasive visibility&gt;</a:t>
            </a:r>
          </a:p>
          <a:p>
            <a:pPr defTabSz="931774">
              <a:defRPr/>
            </a:pPr>
            <a:r>
              <a:rPr lang="en-US" dirty="0" smtClean="0"/>
              <a:t>Lastly, in today’s </a:t>
            </a:r>
            <a:r>
              <a:rPr lang="en-US" b="1" dirty="0" smtClean="0"/>
              <a:t>increasingly complex</a:t>
            </a:r>
            <a:r>
              <a:rPr lang="en-US" b="1" baseline="0" dirty="0" smtClean="0"/>
              <a:t> </a:t>
            </a:r>
            <a:r>
              <a:rPr lang="en-US" b="1" dirty="0" smtClean="0"/>
              <a:t>data </a:t>
            </a:r>
            <a:r>
              <a:rPr lang="en-US" b="1" dirty="0"/>
              <a:t>center environment</a:t>
            </a:r>
            <a:r>
              <a:rPr lang="en-US" dirty="0"/>
              <a:t>, </a:t>
            </a:r>
            <a:r>
              <a:rPr lang="en-US" dirty="0" smtClean="0"/>
              <a:t>more than ever, customers </a:t>
            </a:r>
            <a:r>
              <a:rPr lang="en-US" dirty="0"/>
              <a:t>will </a:t>
            </a:r>
            <a:r>
              <a:rPr lang="en-US" b="1" dirty="0"/>
              <a:t>need </a:t>
            </a:r>
            <a:r>
              <a:rPr lang="en-US" b="1" dirty="0" smtClean="0"/>
              <a:t>extensive network visibility</a:t>
            </a:r>
            <a:r>
              <a:rPr lang="en-US" dirty="0" smtClean="0"/>
              <a:t> in order to </a:t>
            </a:r>
            <a:r>
              <a:rPr lang="en-US" dirty="0"/>
              <a:t>trouble </a:t>
            </a:r>
            <a:r>
              <a:rPr lang="en-US" dirty="0" smtClean="0"/>
              <a:t>shoot, diagnose, manage flows and deploy resources</a:t>
            </a:r>
            <a:r>
              <a:rPr lang="en-US" baseline="0" dirty="0" smtClean="0"/>
              <a:t> </a:t>
            </a:r>
            <a:r>
              <a:rPr lang="en-US" b="1" dirty="0" smtClean="0"/>
              <a:t>optimally</a:t>
            </a:r>
            <a:r>
              <a:rPr lang="en-US" dirty="0" smtClean="0"/>
              <a:t>. </a:t>
            </a:r>
            <a:r>
              <a:rPr lang="en-US" dirty="0"/>
              <a:t>As an example, </a:t>
            </a:r>
            <a:r>
              <a:rPr lang="en-US" b="1" dirty="0" smtClean="0"/>
              <a:t>overlay tunnel </a:t>
            </a:r>
            <a:r>
              <a:rPr lang="en-US" b="1" dirty="0"/>
              <a:t>traffic </a:t>
            </a:r>
            <a:r>
              <a:rPr lang="en-US" dirty="0"/>
              <a:t>is completely opaque to the underlying network so it is </a:t>
            </a:r>
            <a:r>
              <a:rPr lang="en-US" b="1" dirty="0" smtClean="0"/>
              <a:t>difficult </a:t>
            </a:r>
            <a:r>
              <a:rPr lang="en-US" b="1" dirty="0"/>
              <a:t>to perform</a:t>
            </a:r>
            <a:r>
              <a:rPr lang="en-US" dirty="0"/>
              <a:t> traffic optimization and congestion </a:t>
            </a:r>
            <a:r>
              <a:rPr lang="en-US" dirty="0" smtClean="0"/>
              <a:t>avoidance. Network visibility will</a:t>
            </a:r>
            <a:r>
              <a:rPr lang="en-US" baseline="0" dirty="0" smtClean="0"/>
              <a:t> be </a:t>
            </a:r>
            <a:r>
              <a:rPr lang="en-US" dirty="0" smtClean="0"/>
              <a:t>an area where</a:t>
            </a:r>
            <a:r>
              <a:rPr lang="en-US" baseline="0" dirty="0" smtClean="0"/>
              <a:t> </a:t>
            </a:r>
            <a:r>
              <a:rPr lang="en-US" dirty="0" smtClean="0"/>
              <a:t>Brocade will </a:t>
            </a:r>
            <a:r>
              <a:rPr lang="en-US" b="1" dirty="0" smtClean="0"/>
              <a:t>invest</a:t>
            </a:r>
            <a:r>
              <a:rPr lang="en-US" b="1" baseline="0" dirty="0" smtClean="0"/>
              <a:t> and innovate</a:t>
            </a:r>
            <a:r>
              <a:rPr lang="en-US" dirty="0" smtClean="0"/>
              <a:t>.</a:t>
            </a:r>
            <a:endParaRPr lang="en-US" dirty="0"/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r>
              <a:rPr lang="en-US" dirty="0" smtClean="0"/>
              <a:t>I</a:t>
            </a:r>
            <a:r>
              <a:rPr lang="en-US" baseline="0" dirty="0" smtClean="0"/>
              <a:t> should also mention that </a:t>
            </a:r>
            <a:r>
              <a:rPr lang="en-US" b="1" dirty="0" smtClean="0"/>
              <a:t>Ethernet </a:t>
            </a:r>
            <a:r>
              <a:rPr lang="en-US" b="1" dirty="0"/>
              <a:t>Fabric </a:t>
            </a:r>
            <a:r>
              <a:rPr lang="en-US" b="1" dirty="0" smtClean="0"/>
              <a:t>is ideal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as </a:t>
            </a:r>
            <a:r>
              <a:rPr lang="en-US" b="0" dirty="0" smtClean="0"/>
              <a:t>a </a:t>
            </a:r>
            <a:r>
              <a:rPr lang="en-US" b="0" dirty="0"/>
              <a:t>high performance, low latency </a:t>
            </a:r>
            <a:r>
              <a:rPr lang="en-US" b="1" dirty="0"/>
              <a:t>interconnect </a:t>
            </a:r>
            <a:r>
              <a:rPr lang="en-US" dirty="0"/>
              <a:t>for the new generation of </a:t>
            </a:r>
            <a:r>
              <a:rPr lang="en-US" b="1" dirty="0"/>
              <a:t>software-defined storage systems</a:t>
            </a:r>
            <a:r>
              <a:rPr lang="en-US" dirty="0"/>
              <a:t>. This is particularly true </a:t>
            </a:r>
            <a:r>
              <a:rPr lang="en-US" b="1" dirty="0"/>
              <a:t>with the emergence </a:t>
            </a:r>
            <a:r>
              <a:rPr lang="en-US" dirty="0"/>
              <a:t>of the </a:t>
            </a:r>
            <a:r>
              <a:rPr lang="en-US" dirty="0" smtClean="0"/>
              <a:t>Flash storage</a:t>
            </a:r>
            <a:r>
              <a:rPr lang="en-US" baseline="0" dirty="0" smtClean="0"/>
              <a:t> and </a:t>
            </a:r>
            <a:r>
              <a:rPr lang="en-US" b="1" dirty="0" smtClean="0"/>
              <a:t>distributed </a:t>
            </a:r>
            <a:r>
              <a:rPr lang="en-US" b="1" dirty="0"/>
              <a:t>storage </a:t>
            </a:r>
            <a:r>
              <a:rPr lang="en-US" dirty="0"/>
              <a:t>systems where network availability and low latency are </a:t>
            </a:r>
            <a:r>
              <a:rPr lang="en-US" b="1" dirty="0"/>
              <a:t>assumed</a:t>
            </a:r>
            <a:r>
              <a:rPr lang="en-US" dirty="0"/>
              <a:t>. </a:t>
            </a:r>
            <a:r>
              <a:rPr lang="en-US" dirty="0" smtClean="0"/>
              <a:t>Over time, with its</a:t>
            </a:r>
            <a:r>
              <a:rPr lang="en-US" baseline="0" dirty="0" smtClean="0"/>
              <a:t> ability to</a:t>
            </a:r>
            <a:r>
              <a:rPr lang="en-US" dirty="0" smtClean="0"/>
              <a:t> </a:t>
            </a:r>
            <a:r>
              <a:rPr lang="en-US" b="1" dirty="0" smtClean="0"/>
              <a:t>identify</a:t>
            </a:r>
            <a:r>
              <a:rPr lang="en-US" b="1" baseline="0" dirty="0" smtClean="0"/>
              <a:t> and avoid network hotspots</a:t>
            </a:r>
            <a:r>
              <a:rPr lang="en-US" baseline="0" dirty="0" smtClean="0"/>
              <a:t>, </a:t>
            </a:r>
            <a:r>
              <a:rPr lang="en-US" dirty="0" smtClean="0"/>
              <a:t>Ethernet Fabric will</a:t>
            </a:r>
            <a:r>
              <a:rPr lang="en-US" baseline="0" dirty="0" smtClean="0"/>
              <a:t> be </a:t>
            </a:r>
            <a:r>
              <a:rPr lang="en-US" dirty="0" smtClean="0"/>
              <a:t>essential </a:t>
            </a:r>
            <a:r>
              <a:rPr lang="en-US" dirty="0"/>
              <a:t>for </a:t>
            </a:r>
            <a:r>
              <a:rPr lang="en-US" dirty="0" smtClean="0"/>
              <a:t>the</a:t>
            </a:r>
            <a:r>
              <a:rPr lang="en-US" baseline="0" dirty="0" smtClean="0"/>
              <a:t> deployment of these</a:t>
            </a:r>
            <a:r>
              <a:rPr lang="en-US" dirty="0" smtClean="0"/>
              <a:t> </a:t>
            </a:r>
            <a:r>
              <a:rPr lang="en-US" dirty="0"/>
              <a:t>new generation of storage systems.	</a:t>
            </a:r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endParaRPr lang="en-US" dirty="0"/>
          </a:p>
          <a:p>
            <a:pPr defTabSz="931774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8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Today, our </a:t>
            </a:r>
            <a:r>
              <a:rPr lang="en-US" b="1" baseline="0" dirty="0" err="1" smtClean="0"/>
              <a:t>Vyatta</a:t>
            </a:r>
            <a:r>
              <a:rPr lang="en-US" b="1" baseline="0" dirty="0" smtClean="0"/>
              <a:t> </a:t>
            </a:r>
            <a:r>
              <a:rPr lang="en-US" baseline="0" dirty="0" smtClean="0"/>
              <a:t>Virtual Router is the industry’s leading virtual router with #1 market share. It is </a:t>
            </a:r>
            <a:r>
              <a:rPr lang="en-US" b="1" baseline="0" dirty="0" smtClean="0"/>
              <a:t>broadly deployed </a:t>
            </a:r>
            <a:r>
              <a:rPr lang="en-US" baseline="0" dirty="0" smtClean="0"/>
              <a:t>in cloud and hosting environments as </a:t>
            </a:r>
            <a:r>
              <a:rPr lang="en-US" b="1" baseline="0" dirty="0" smtClean="0"/>
              <a:t>tenant routers</a:t>
            </a:r>
            <a:r>
              <a:rPr lang="en-US" baseline="0" dirty="0" smtClean="0"/>
              <a:t>. It is the </a:t>
            </a:r>
            <a:r>
              <a:rPr lang="en-US" b="1" baseline="0" dirty="0" smtClean="0"/>
              <a:t>#1 virtual VPN router </a:t>
            </a:r>
            <a:r>
              <a:rPr lang="en-US" baseline="0" dirty="0" smtClean="0"/>
              <a:t>connecting enterprise data centers to public cloud. It is also the </a:t>
            </a:r>
            <a:r>
              <a:rPr lang="en-US" b="1" baseline="0" dirty="0" smtClean="0"/>
              <a:t>leading NFV router with integrated</a:t>
            </a:r>
            <a:r>
              <a:rPr lang="en-US" baseline="0" dirty="0" smtClean="0"/>
              <a:t> FW and NAT capabilities.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 </a:t>
            </a:r>
            <a:r>
              <a:rPr lang="en-US" b="1" baseline="0" dirty="0" smtClean="0"/>
              <a:t>global footprint</a:t>
            </a:r>
            <a:r>
              <a:rPr lang="en-US" baseline="0" dirty="0" smtClean="0"/>
              <a:t>. You will find our virtual routers in Amazon AWS, Amazon </a:t>
            </a:r>
            <a:r>
              <a:rPr lang="en-US" baseline="0" dirty="0" err="1" smtClean="0"/>
              <a:t>GovCloud</a:t>
            </a:r>
            <a:r>
              <a:rPr lang="en-US" baseline="0" dirty="0" smtClean="0"/>
              <a:t> , Rackspace Open Cloud, </a:t>
            </a:r>
            <a:r>
              <a:rPr lang="en-US" baseline="0" dirty="0" err="1" smtClean="0"/>
              <a:t>SoftLayer</a:t>
            </a:r>
            <a:r>
              <a:rPr lang="en-US" baseline="0" dirty="0" smtClean="0"/>
              <a:t> and many private clouds today.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98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b="0" dirty="0" smtClean="0"/>
              <a:t>&lt;click, to show scale up&gt;</a:t>
            </a:r>
          </a:p>
          <a:p>
            <a:pPr defTabSz="931774">
              <a:defRPr/>
            </a:pPr>
            <a:r>
              <a:rPr lang="en-US" b="0" dirty="0" smtClean="0"/>
              <a:t>Moving forward, we</a:t>
            </a:r>
            <a:r>
              <a:rPr lang="en-US" b="0" baseline="0" dirty="0" smtClean="0"/>
              <a:t> will continue to </a:t>
            </a:r>
            <a:r>
              <a:rPr lang="en-US" b="1" baseline="0" dirty="0" smtClean="0"/>
              <a:t>scale up </a:t>
            </a:r>
            <a:r>
              <a:rPr lang="en-US" b="0" baseline="0" dirty="0" smtClean="0"/>
              <a:t>our virtual router in </a:t>
            </a:r>
            <a:r>
              <a:rPr lang="en-US" b="1" baseline="0" dirty="0" smtClean="0"/>
              <a:t>both control plane and data plane performance</a:t>
            </a:r>
            <a:r>
              <a:rPr lang="en-US" b="0" baseline="0" dirty="0" smtClean="0"/>
              <a:t>. Today </a:t>
            </a:r>
            <a:r>
              <a:rPr lang="en-US" b="0" baseline="0" dirty="0" err="1" smtClean="0"/>
              <a:t>Vyatta</a:t>
            </a:r>
            <a:r>
              <a:rPr lang="en-US" b="0" baseline="0" dirty="0" smtClean="0"/>
              <a:t> outperforms our nearest competitor by 10x. We </a:t>
            </a:r>
            <a:r>
              <a:rPr lang="en-US" b="1" baseline="0" dirty="0" smtClean="0"/>
              <a:t>achieve wire-speed 10G performance </a:t>
            </a:r>
            <a:r>
              <a:rPr lang="en-US" b="0" baseline="0" dirty="0" smtClean="0"/>
              <a:t>with 64byte packet using a single Intel Xeon core today. Our architecture will achieve </a:t>
            </a:r>
            <a:r>
              <a:rPr lang="en-US" b="1" baseline="0" dirty="0" smtClean="0"/>
              <a:t>linear performance scale </a:t>
            </a:r>
            <a:r>
              <a:rPr lang="en-US" b="0" baseline="0" dirty="0" smtClean="0"/>
              <a:t>to the number of cores.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&lt;click to show scale out&gt;</a:t>
            </a:r>
          </a:p>
          <a:p>
            <a:pPr defTabSz="931774">
              <a:defRPr/>
            </a:pPr>
            <a:r>
              <a:rPr lang="en-US" b="0" baseline="0" dirty="0" smtClean="0"/>
              <a:t>We will also scale out our virtual router by </a:t>
            </a:r>
            <a:r>
              <a:rPr lang="en-US" b="1" baseline="0" dirty="0" smtClean="0"/>
              <a:t>distributing data plane </a:t>
            </a:r>
            <a:r>
              <a:rPr lang="en-US" b="0" baseline="0" dirty="0" smtClean="0"/>
              <a:t>across VMs and servers. Virtual routing will </a:t>
            </a:r>
            <a:r>
              <a:rPr lang="en-US" b="1" baseline="0" dirty="0" smtClean="0"/>
              <a:t>scale with </a:t>
            </a:r>
            <a:r>
              <a:rPr lang="en-US" b="0" baseline="0" dirty="0" smtClean="0"/>
              <a:t>compute and storage. At the same time we will </a:t>
            </a:r>
            <a:r>
              <a:rPr lang="en-US" b="1" baseline="0" dirty="0" smtClean="0"/>
              <a:t>virtualize our data plane </a:t>
            </a:r>
            <a:r>
              <a:rPr lang="en-US" b="0" baseline="0" dirty="0" smtClean="0"/>
              <a:t>so that the </a:t>
            </a:r>
            <a:r>
              <a:rPr lang="en-US" b="1" baseline="0" dirty="0" smtClean="0"/>
              <a:t>entire routing fabric </a:t>
            </a:r>
            <a:r>
              <a:rPr lang="en-US" b="0" baseline="0" dirty="0" smtClean="0"/>
              <a:t>can be maintained as a single virtual router, reducing operational complexity.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&lt;click to show fabric&gt;</a:t>
            </a:r>
          </a:p>
          <a:p>
            <a:pPr defTabSz="931774">
              <a:defRPr/>
            </a:pPr>
            <a:r>
              <a:rPr lang="en-US" b="0" baseline="0" dirty="0" smtClean="0"/>
              <a:t>We will leverage our </a:t>
            </a:r>
            <a:r>
              <a:rPr lang="en-US" b="1" baseline="0" dirty="0" smtClean="0"/>
              <a:t>Ethernet Fabric as “underlay</a:t>
            </a:r>
            <a:r>
              <a:rPr lang="en-US" b="0" baseline="0" dirty="0" smtClean="0"/>
              <a:t>” to enable a </a:t>
            </a:r>
            <a:r>
              <a:rPr lang="en-US" b="1" baseline="0" dirty="0" smtClean="0"/>
              <a:t>higher plane of value </a:t>
            </a:r>
            <a:r>
              <a:rPr lang="en-US" b="0" baseline="0" dirty="0" smtClean="0"/>
              <a:t>by combining the capabilities of Brocade </a:t>
            </a:r>
            <a:r>
              <a:rPr lang="en-US" b="0" baseline="0" dirty="0" err="1" smtClean="0"/>
              <a:t>Vyatta</a:t>
            </a:r>
            <a:r>
              <a:rPr lang="en-US" b="0" baseline="0" dirty="0" smtClean="0"/>
              <a:t> virtual router and Ethernet fabric. With the </a:t>
            </a:r>
            <a:r>
              <a:rPr lang="en-US" b="1" baseline="0" dirty="0" smtClean="0"/>
              <a:t>combined Brocade physical and virtual </a:t>
            </a:r>
            <a:r>
              <a:rPr lang="en-US" b="0" baseline="0" dirty="0" smtClean="0"/>
              <a:t>infrastructure, customers can enable sophisticated </a:t>
            </a:r>
            <a:r>
              <a:rPr lang="en-US" b="1" baseline="0" dirty="0" smtClean="0"/>
              <a:t>service chains</a:t>
            </a:r>
            <a:r>
              <a:rPr lang="en-US" b="0" baseline="0" dirty="0" smtClean="0"/>
              <a:t>, better </a:t>
            </a:r>
            <a:r>
              <a:rPr lang="en-US" b="1" baseline="0" dirty="0" smtClean="0"/>
              <a:t>multicast</a:t>
            </a:r>
            <a:r>
              <a:rPr lang="en-US" b="0" baseline="0" dirty="0" smtClean="0"/>
              <a:t> support, </a:t>
            </a:r>
            <a:r>
              <a:rPr lang="en-US" b="1" baseline="0" dirty="0" smtClean="0"/>
              <a:t>correlate network analytics</a:t>
            </a:r>
            <a:r>
              <a:rPr lang="en-US" b="0" baseline="0" dirty="0" smtClean="0"/>
              <a:t>, </a:t>
            </a:r>
            <a:r>
              <a:rPr lang="en-US" b="1" baseline="0" dirty="0" smtClean="0"/>
              <a:t>redirect flows </a:t>
            </a:r>
            <a:r>
              <a:rPr lang="en-US" b="0" baseline="0" dirty="0" smtClean="0"/>
              <a:t>and provide end-to-end traffic visibility.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&lt;click to show ecosystem&gt;</a:t>
            </a:r>
          </a:p>
          <a:p>
            <a:pPr defTabSz="931774">
              <a:defRPr/>
            </a:pPr>
            <a:r>
              <a:rPr lang="en-US" b="0" baseline="0" dirty="0" smtClean="0"/>
              <a:t>We will continue to make </a:t>
            </a:r>
            <a:r>
              <a:rPr lang="en-US" b="1" baseline="0" dirty="0" smtClean="0"/>
              <a:t>significant investment</a:t>
            </a:r>
            <a:r>
              <a:rPr lang="en-US" b="0" baseline="0" dirty="0" smtClean="0"/>
              <a:t>, through our own </a:t>
            </a:r>
            <a:r>
              <a:rPr lang="en-US" b="1" baseline="0" dirty="0" smtClean="0"/>
              <a:t>contribution and partnership</a:t>
            </a:r>
            <a:r>
              <a:rPr lang="en-US" b="0" baseline="0" dirty="0" smtClean="0"/>
              <a:t>, to enable a vibrant </a:t>
            </a:r>
            <a:r>
              <a:rPr lang="en-US" b="1" baseline="0" dirty="0" smtClean="0"/>
              <a:t>SDN ecosystems </a:t>
            </a:r>
            <a:r>
              <a:rPr lang="en-US" b="0" baseline="0" dirty="0" smtClean="0"/>
              <a:t>and </a:t>
            </a:r>
            <a:r>
              <a:rPr lang="en-US" b="1" baseline="0" dirty="0" smtClean="0"/>
              <a:t>seamlessly integrate </a:t>
            </a:r>
            <a:r>
              <a:rPr lang="en-US" b="0" baseline="0" dirty="0" smtClean="0"/>
              <a:t>our software networking products. We have recently published a </a:t>
            </a:r>
            <a:r>
              <a:rPr lang="en-US" b="1" baseline="0" dirty="0" err="1" smtClean="0"/>
              <a:t>Openstack</a:t>
            </a:r>
            <a:r>
              <a:rPr lang="en-US" b="1" baseline="0" dirty="0" smtClean="0"/>
              <a:t> blueprint on dynamic service instantiation </a:t>
            </a:r>
            <a:r>
              <a:rPr lang="en-US" b="0" baseline="0" dirty="0" smtClean="0"/>
              <a:t>which will be demonstrated at the </a:t>
            </a:r>
            <a:r>
              <a:rPr lang="en-US" b="0" baseline="0" dirty="0" err="1" smtClean="0"/>
              <a:t>Openstack</a:t>
            </a:r>
            <a:r>
              <a:rPr lang="en-US" b="0" baseline="0" dirty="0" smtClean="0"/>
              <a:t> Summit Hong Kong in November.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81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have</a:t>
            </a:r>
            <a:r>
              <a:rPr lang="en-US" dirty="0" smtClean="0"/>
              <a:t> a </a:t>
            </a:r>
            <a:r>
              <a:rPr lang="en-US" dirty="0" err="1" smtClean="0"/>
              <a:t>Vyatta</a:t>
            </a:r>
            <a:r>
              <a:rPr lang="en-US" dirty="0" smtClean="0"/>
              <a:t> </a:t>
            </a:r>
            <a:r>
              <a:rPr lang="en-US" b="1" dirty="0" smtClean="0"/>
              <a:t>virtual router community </a:t>
            </a:r>
            <a:r>
              <a:rPr lang="en-US" dirty="0" smtClean="0"/>
              <a:t>of over</a:t>
            </a:r>
            <a:r>
              <a:rPr lang="en-US" baseline="0" dirty="0" smtClean="0"/>
              <a:t> </a:t>
            </a:r>
            <a:r>
              <a:rPr lang="en-US" dirty="0" smtClean="0"/>
              <a:t>¼ million users today. We</a:t>
            </a:r>
            <a:r>
              <a:rPr lang="en-US" baseline="0" dirty="0" smtClean="0"/>
              <a:t> will</a:t>
            </a:r>
            <a:r>
              <a:rPr lang="en-US" dirty="0" smtClean="0"/>
              <a:t> continue put the</a:t>
            </a:r>
            <a:r>
              <a:rPr lang="en-US" baseline="0" dirty="0" smtClean="0"/>
              <a:t> </a:t>
            </a:r>
            <a:r>
              <a:rPr lang="en-US" b="1" baseline="0" dirty="0" smtClean="0"/>
              <a:t>resources and focus</a:t>
            </a:r>
            <a:r>
              <a:rPr lang="en-US" b="1" dirty="0" smtClean="0"/>
              <a:t> of Brocade </a:t>
            </a:r>
            <a:r>
              <a:rPr lang="en-US" dirty="0" smtClean="0"/>
              <a:t>behind</a:t>
            </a:r>
            <a:r>
              <a:rPr lang="en-US" baseline="0" dirty="0" smtClean="0"/>
              <a:t> it.</a:t>
            </a:r>
          </a:p>
          <a:p>
            <a:pPr defTabSz="465887">
              <a:defRPr/>
            </a:pPr>
            <a:endParaRPr lang="en-US" baseline="0" dirty="0" smtClean="0"/>
          </a:p>
          <a:p>
            <a:r>
              <a:rPr lang="en-US" baseline="0" dirty="0" smtClean="0"/>
              <a:t>We understand the </a:t>
            </a:r>
            <a:r>
              <a:rPr lang="en-US" b="1" baseline="0" dirty="0" smtClean="0"/>
              <a:t>value a ubiquitous software footprint</a:t>
            </a:r>
            <a:r>
              <a:rPr lang="en-US" baseline="0" dirty="0" smtClean="0"/>
              <a:t>.  You will hear a lot more about our user community effort in the near future.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79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how I would </a:t>
            </a:r>
            <a:r>
              <a:rPr lang="en-US" b="1" dirty="0" smtClean="0"/>
              <a:t>summarize our technology direction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dirty="0" smtClean="0"/>
              <a:t>We are making</a:t>
            </a:r>
            <a:r>
              <a:rPr lang="en-US" baseline="0" dirty="0" smtClean="0"/>
              <a:t> </a:t>
            </a:r>
            <a:r>
              <a:rPr lang="en-US" b="1" baseline="0" dirty="0" smtClean="0"/>
              <a:t>asymmetric bets </a:t>
            </a:r>
            <a:r>
              <a:rPr lang="en-US" baseline="0" dirty="0" smtClean="0"/>
              <a:t>on data center networking technologies.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</a:t>
            </a:r>
          </a:p>
          <a:p>
            <a:r>
              <a:rPr lang="en-US" baseline="0" dirty="0" smtClean="0"/>
              <a:t>Our core innovations will evolve around </a:t>
            </a:r>
            <a:r>
              <a:rPr lang="en-US" b="1" baseline="0" dirty="0" smtClean="0"/>
              <a:t>driving Ethernet Fabric adoption</a:t>
            </a:r>
            <a:r>
              <a:rPr lang="en-US" baseline="0" dirty="0" smtClean="0"/>
              <a:t>, and an </a:t>
            </a:r>
            <a:r>
              <a:rPr lang="en-US" b="1" baseline="0" dirty="0" smtClean="0"/>
              <a:t>unbridled software strategy built around </a:t>
            </a:r>
            <a:r>
              <a:rPr lang="en-US" b="0" baseline="0" dirty="0" smtClean="0"/>
              <a:t>virtual routing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</a:t>
            </a:r>
          </a:p>
          <a:p>
            <a:r>
              <a:rPr lang="en-US" baseline="0" dirty="0" smtClean="0"/>
              <a:t>We are committed to </a:t>
            </a:r>
            <a:r>
              <a:rPr lang="en-US" b="1" baseline="0" dirty="0" smtClean="0"/>
              <a:t>OPEN networking</a:t>
            </a:r>
            <a:r>
              <a:rPr lang="en-US" baseline="0" dirty="0" smtClean="0"/>
              <a:t>, and will make significant contribution to </a:t>
            </a:r>
            <a:r>
              <a:rPr lang="en-US" b="1" baseline="0" dirty="0" smtClean="0"/>
              <a:t>enhance the ecosystem </a:t>
            </a:r>
            <a:r>
              <a:rPr lang="en-US" baseline="0" dirty="0" smtClean="0"/>
              <a:t>in which our products operate.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&lt;click&gt;</a:t>
            </a:r>
          </a:p>
          <a:p>
            <a:r>
              <a:rPr lang="en-US" baseline="0" dirty="0" smtClean="0"/>
              <a:t>With this </a:t>
            </a:r>
            <a:r>
              <a:rPr lang="en-US" b="1" baseline="0" dirty="0" smtClean="0"/>
              <a:t>technology underpinning</a:t>
            </a:r>
            <a:r>
              <a:rPr lang="en-US" baseline="0" dirty="0" smtClean="0"/>
              <a:t>, we will deliver </a:t>
            </a:r>
            <a:r>
              <a:rPr lang="en-US" b="1" baseline="0" dirty="0" smtClean="0"/>
              <a:t>compelling data center solutions </a:t>
            </a:r>
            <a:r>
              <a:rPr lang="en-US" baseline="0" dirty="0" smtClean="0"/>
              <a:t>to enterprise, service provider, mobile operator and cloud.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72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closing,</a:t>
            </a:r>
          </a:p>
          <a:p>
            <a:endParaRPr lang="en-US" dirty="0" smtClean="0"/>
          </a:p>
          <a:p>
            <a:r>
              <a:rPr lang="en-US" dirty="0" smtClean="0"/>
              <a:t>Open is the core to our technology</a:t>
            </a:r>
            <a:r>
              <a:rPr lang="en-US" baseline="0" dirty="0" smtClean="0"/>
              <a:t> strategy.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continue to invest and innovate around Ethernet Fabric and Virtual Routing.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laser focus on SDN and NFV use cases.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committed to enhance an open SDN ecosystem.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 will be </a:t>
            </a:r>
            <a:r>
              <a:rPr lang="en-US" b="1" baseline="0" dirty="0" smtClean="0"/>
              <a:t>working with </a:t>
            </a:r>
            <a:r>
              <a:rPr lang="en-US" baseline="0" dirty="0" smtClean="0"/>
              <a:t>our global customers and partners to build a vibrant user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08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0C07E-ACED-4955-803B-D225954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71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r>
              <a:rPr lang="en-US" dirty="0" smtClean="0"/>
              <a:t>…</a:t>
            </a:r>
          </a:p>
          <a:p>
            <a:pPr defTabSz="465887">
              <a:defRPr/>
            </a:pPr>
            <a:endParaRPr lang="en-US" dirty="0" smtClean="0"/>
          </a:p>
          <a:p>
            <a:pPr defTabSz="465887">
              <a:defRPr/>
            </a:pPr>
            <a:r>
              <a:rPr lang="en-US" dirty="0" smtClean="0"/>
              <a:t>&lt;click&gt;</a:t>
            </a:r>
          </a:p>
          <a:p>
            <a:pPr defTabSz="465887">
              <a:defRPr/>
            </a:pPr>
            <a:endParaRPr lang="en-US" dirty="0" smtClean="0"/>
          </a:p>
          <a:p>
            <a:pPr defTabSz="465887">
              <a:defRPr/>
            </a:pPr>
            <a:r>
              <a:rPr lang="en-US" dirty="0" smtClean="0"/>
              <a:t>“Not a single thing that we’ve done in the past is</a:t>
            </a:r>
            <a:r>
              <a:rPr lang="en-US" baseline="0" dirty="0" smtClean="0"/>
              <a:t> </a:t>
            </a:r>
            <a:r>
              <a:rPr lang="en-US" dirty="0" smtClean="0"/>
              <a:t>now acceptable for the future”. </a:t>
            </a:r>
          </a:p>
          <a:p>
            <a:pPr defTabSz="465887">
              <a:defRPr/>
            </a:pPr>
            <a:endParaRPr lang="en-US" dirty="0" smtClean="0"/>
          </a:p>
          <a:p>
            <a:pPr defTabSz="465887">
              <a:defRPr/>
            </a:pPr>
            <a:r>
              <a:rPr lang="en-US" b="1" dirty="0" smtClean="0"/>
              <a:t>The future, it turns out, will</a:t>
            </a:r>
            <a:r>
              <a:rPr lang="en-US" b="1" baseline="0" dirty="0" smtClean="0"/>
              <a:t> see</a:t>
            </a:r>
            <a:r>
              <a:rPr lang="en-US" b="1" dirty="0" smtClean="0"/>
              <a:t> networking turned on its head.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3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r>
              <a:rPr lang="en-US" b="1" baseline="0" dirty="0" smtClean="0"/>
              <a:t>Technology disruptions are driving industry shifts</a:t>
            </a:r>
            <a:r>
              <a:rPr lang="en-US" baseline="0" dirty="0" smtClean="0"/>
              <a:t>, forcing us to fundamentally rethink how networks should be architected, designed, deployed and operated. Here is our vision of the future:</a:t>
            </a:r>
          </a:p>
          <a:p>
            <a:endParaRPr lang="en-US" dirty="0" smtClean="0"/>
          </a:p>
          <a:p>
            <a:r>
              <a:rPr lang="en-US" dirty="0" smtClean="0"/>
              <a:t>We see</a:t>
            </a:r>
            <a:r>
              <a:rPr lang="en-US" baseline="0" dirty="0" smtClean="0"/>
              <a:t> a clear shift</a:t>
            </a:r>
            <a:r>
              <a:rPr lang="en-US" dirty="0" smtClean="0"/>
              <a:t> from closed to open systems,</a:t>
            </a:r>
          </a:p>
          <a:p>
            <a:r>
              <a:rPr lang="en-US" dirty="0" smtClean="0"/>
              <a:t>We see the changing roles of hardware</a:t>
            </a:r>
            <a:r>
              <a:rPr lang="en-US" baseline="0" dirty="0" smtClean="0"/>
              <a:t> and software</a:t>
            </a:r>
          </a:p>
          <a:p>
            <a:r>
              <a:rPr lang="en-US" baseline="0" dirty="0" smtClean="0"/>
              <a:t>We see the world is becoming software centric</a:t>
            </a:r>
          </a:p>
          <a:p>
            <a:r>
              <a:rPr lang="en-US" baseline="0" dirty="0" smtClean="0"/>
              <a:t>And we are seeing an evolution of cloud.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As a whole</a:t>
            </a:r>
            <a:r>
              <a:rPr lang="en-US" b="0" baseline="0" dirty="0" smtClean="0"/>
              <a:t>, we are seeing </a:t>
            </a:r>
            <a:r>
              <a:rPr lang="en-US" b="1" baseline="0" dirty="0" smtClean="0"/>
              <a:t>a shift </a:t>
            </a:r>
            <a:r>
              <a:rPr lang="en-US" b="0" baseline="0" dirty="0" smtClean="0"/>
              <a:t>toward an OPEN, more flexible, efficient, highly programmable and elastic network infrastructure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3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r>
              <a:rPr lang="en-US" dirty="0" smtClean="0"/>
              <a:t>The </a:t>
            </a:r>
            <a:r>
              <a:rPr lang="en-US" b="1" dirty="0" smtClean="0"/>
              <a:t>era of proprietary </a:t>
            </a:r>
            <a:r>
              <a:rPr lang="en-US" dirty="0" smtClean="0"/>
              <a:t>systems is</a:t>
            </a:r>
            <a:r>
              <a:rPr lang="en-US" baseline="0" dirty="0" smtClean="0"/>
              <a:t> coming to an end</a:t>
            </a:r>
            <a:r>
              <a:rPr lang="en-US" dirty="0" smtClean="0"/>
              <a:t>. </a:t>
            </a:r>
          </a:p>
          <a:p>
            <a:pPr defTabSz="465887">
              <a:defRPr/>
            </a:pPr>
            <a:r>
              <a:rPr lang="en-US" dirty="0" smtClean="0"/>
              <a:t>&lt;click&gt;</a:t>
            </a:r>
          </a:p>
          <a:p>
            <a:pPr defTabSz="465887">
              <a:defRPr/>
            </a:pPr>
            <a:endParaRPr lang="en-US" dirty="0" smtClean="0"/>
          </a:p>
          <a:p>
            <a:pPr defTabSz="465887">
              <a:defRPr/>
            </a:pPr>
            <a:r>
              <a:rPr lang="en-US" dirty="0" smtClean="0"/>
              <a:t>We are in</a:t>
            </a:r>
            <a:r>
              <a:rPr lang="en-US" baseline="0" dirty="0" smtClean="0"/>
              <a:t> an </a:t>
            </a:r>
            <a:r>
              <a:rPr lang="en-US" b="1" dirty="0" smtClean="0"/>
              <a:t>Open</a:t>
            </a:r>
            <a:r>
              <a:rPr lang="en-US" b="1" baseline="0" dirty="0" smtClean="0"/>
              <a:t> era</a:t>
            </a:r>
            <a:r>
              <a:rPr lang="en-US" baseline="0" dirty="0" smtClean="0"/>
              <a:t>. Traditional systems are </a:t>
            </a:r>
            <a:r>
              <a:rPr lang="en-US" baseline="0" dirty="0" err="1" smtClean="0"/>
              <a:t>horizontalized</a:t>
            </a:r>
            <a:r>
              <a:rPr lang="en-US" baseline="0" dirty="0" smtClean="0"/>
              <a:t>, modularized, disaggregated, componentized and everything is pluggable. </a:t>
            </a:r>
          </a:p>
          <a:p>
            <a:endParaRPr lang="en-US" dirty="0" smtClean="0"/>
          </a:p>
          <a:p>
            <a:r>
              <a:rPr lang="en-US" dirty="0" smtClean="0"/>
              <a:t>Open</a:t>
            </a:r>
            <a:r>
              <a:rPr lang="en-US" baseline="0" dirty="0" smtClean="0"/>
              <a:t> will </a:t>
            </a:r>
            <a:r>
              <a:rPr lang="en-US" b="1" dirty="0" smtClean="0"/>
              <a:t>spark more collaboration </a:t>
            </a:r>
            <a:r>
              <a:rPr lang="en-US" dirty="0" smtClean="0"/>
              <a:t>around the development of technologies and</a:t>
            </a:r>
            <a:r>
              <a:rPr lang="en-US" baseline="0" dirty="0" smtClean="0"/>
              <a:t> </a:t>
            </a:r>
            <a:r>
              <a:rPr lang="en-US" b="1" baseline="0" dirty="0" smtClean="0"/>
              <a:t>stimulate a vibrant </a:t>
            </a:r>
            <a:r>
              <a:rPr lang="en-US" baseline="0" dirty="0" smtClean="0"/>
              <a:t>ecosystem for the next-gen data center.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Open will enable a </a:t>
            </a:r>
            <a:r>
              <a:rPr lang="en-US" b="1" baseline="0" dirty="0" smtClean="0"/>
              <a:t>faster pace of innovation </a:t>
            </a:r>
            <a:r>
              <a:rPr lang="en-US" baseline="0" dirty="0" smtClean="0"/>
              <a:t>in networking; 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Open will transform </a:t>
            </a:r>
            <a:r>
              <a:rPr lang="en-US" b="0" baseline="0" dirty="0" smtClean="0"/>
              <a:t>every aspect of the data center, from software, hardware systems, mechanical design, power and cooling.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Technology advances</a:t>
            </a:r>
            <a:r>
              <a:rPr lang="en-US" baseline="0" dirty="0" smtClean="0"/>
              <a:t> are</a:t>
            </a:r>
            <a:r>
              <a:rPr lang="en-US" dirty="0" smtClean="0"/>
              <a:t> </a:t>
            </a:r>
            <a:r>
              <a:rPr lang="en-US" b="1" dirty="0" smtClean="0"/>
              <a:t>changing the roles </a:t>
            </a:r>
            <a:r>
              <a:rPr lang="en-US" dirty="0" smtClean="0"/>
              <a:t>of networking</a:t>
            </a:r>
            <a:r>
              <a:rPr lang="en-US" baseline="0" dirty="0" smtClean="0"/>
              <a:t> </a:t>
            </a:r>
            <a:r>
              <a:rPr lang="en-US" dirty="0" smtClean="0"/>
              <a:t>hardware and software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performance of Intel compute platforms continue to </a:t>
            </a:r>
            <a:r>
              <a:rPr lang="en-US" b="1" dirty="0" smtClean="0"/>
              <a:t>demonstrate exponential gain</a:t>
            </a:r>
            <a:r>
              <a:rPr lang="en-US" dirty="0" smtClean="0"/>
              <a:t>, enabling software to perform tasks that were once only possible with specialized hardware.</a:t>
            </a:r>
            <a:r>
              <a:rPr lang="en-US" baseline="0" dirty="0" smtClean="0"/>
              <a:t> </a:t>
            </a:r>
            <a:r>
              <a:rPr lang="en-US" b="1" baseline="0" dirty="0" smtClean="0"/>
              <a:t>As a result</a:t>
            </a:r>
            <a:r>
              <a:rPr lang="en-US" baseline="0" dirty="0" smtClean="0"/>
              <a:t>, the line between hardware and software continue to </a:t>
            </a:r>
            <a:r>
              <a:rPr lang="en-US" b="1" baseline="0" dirty="0" smtClean="0"/>
              <a:t>blur</a:t>
            </a:r>
            <a:r>
              <a:rPr lang="en-US" baseline="0" dirty="0" smtClean="0"/>
              <a:t>. Today, using the new 20 core </a:t>
            </a:r>
            <a:r>
              <a:rPr lang="en-US" b="1" baseline="0" dirty="0" smtClean="0"/>
              <a:t>Intel </a:t>
            </a:r>
            <a:r>
              <a:rPr lang="en-US" b="1" baseline="0" dirty="0" err="1" smtClean="0"/>
              <a:t>Ivytown</a:t>
            </a:r>
            <a:r>
              <a:rPr lang="en-US" b="1" baseline="0" dirty="0" smtClean="0"/>
              <a:t> </a:t>
            </a:r>
            <a:r>
              <a:rPr lang="en-US" baseline="0" dirty="0" smtClean="0"/>
              <a:t>platform, you can achieve almost 200G wire-speed performance with software.</a:t>
            </a:r>
            <a:endParaRPr lang="en-US" dirty="0" smtClean="0"/>
          </a:p>
          <a:p>
            <a:endParaRPr lang="en-US" dirty="0" smtClean="0"/>
          </a:p>
          <a:p>
            <a:pPr defTabSz="465887"/>
            <a:r>
              <a:rPr lang="en-US" dirty="0" smtClean="0"/>
              <a:t>This</a:t>
            </a:r>
            <a:r>
              <a:rPr lang="en-US" baseline="0" dirty="0" smtClean="0"/>
              <a:t> disruption is behind a sweeping</a:t>
            </a:r>
            <a:r>
              <a:rPr lang="en-US" dirty="0" smtClean="0"/>
              <a:t> industry movement called </a:t>
            </a:r>
            <a:r>
              <a:rPr lang="en-US" b="1" dirty="0" smtClean="0"/>
              <a:t>Network Function Virtualization (NFV)</a:t>
            </a:r>
            <a:r>
              <a:rPr lang="en-US" b="1" baseline="0" dirty="0" smtClean="0"/>
              <a:t> </a:t>
            </a:r>
            <a:r>
              <a:rPr lang="en-US" baseline="0" dirty="0" smtClean="0"/>
              <a:t>which is seeking to move proprietary appliances to software. With NFV, you will see a new generation of virtualized products.</a:t>
            </a:r>
          </a:p>
          <a:p>
            <a:pPr defTabSz="465887"/>
            <a:endParaRPr lang="en-US" baseline="0" dirty="0" smtClean="0"/>
          </a:p>
          <a:p>
            <a:pPr defTabSz="465887"/>
            <a:r>
              <a:rPr lang="en-US" dirty="0" smtClean="0"/>
              <a:t>In</a:t>
            </a:r>
            <a:r>
              <a:rPr lang="en-US" baseline="0" dirty="0" smtClean="0"/>
              <a:t> case you are wondering, </a:t>
            </a:r>
            <a:r>
              <a:rPr lang="en-US" b="1" baseline="0" dirty="0" smtClean="0"/>
              <a:t>networking</a:t>
            </a:r>
            <a:r>
              <a:rPr lang="en-US" baseline="0" dirty="0" smtClean="0"/>
              <a:t> </a:t>
            </a:r>
            <a:r>
              <a:rPr lang="en-US" b="1" baseline="0" dirty="0" smtClean="0"/>
              <a:t>h</a:t>
            </a:r>
            <a:r>
              <a:rPr lang="en-US" b="1" dirty="0" smtClean="0"/>
              <a:t>ardware </a:t>
            </a:r>
            <a:r>
              <a:rPr lang="en-US" b="0" dirty="0" smtClean="0"/>
              <a:t>is not going away</a:t>
            </a:r>
            <a:r>
              <a:rPr lang="en-US" dirty="0" smtClean="0"/>
              <a:t>. You will always need a hardware </a:t>
            </a:r>
            <a:r>
              <a:rPr lang="en-US" b="1" dirty="0" smtClean="0"/>
              <a:t>substrate</a:t>
            </a:r>
            <a:r>
              <a:rPr lang="en-US" dirty="0" smtClean="0"/>
              <a:t> for your data center. But the </a:t>
            </a:r>
            <a:r>
              <a:rPr lang="en-US" b="1" dirty="0" smtClean="0"/>
              <a:t>role of hardware</a:t>
            </a:r>
            <a:r>
              <a:rPr lang="en-US" dirty="0" smtClean="0"/>
              <a:t> will be changing</a:t>
            </a:r>
            <a:r>
              <a:rPr lang="en-US" baseline="0" dirty="0" smtClean="0"/>
              <a:t>. </a:t>
            </a:r>
            <a:r>
              <a:rPr lang="en-US" b="1" baseline="0" dirty="0" smtClean="0"/>
              <a:t>This shift between networking hardware and software </a:t>
            </a:r>
            <a:r>
              <a:rPr lang="en-US" baseline="0" dirty="0" smtClean="0"/>
              <a:t>will afford </a:t>
            </a:r>
            <a:r>
              <a:rPr lang="en-US" b="0" dirty="0" smtClean="0"/>
              <a:t>tremendous growth opportunities to Brocade;</a:t>
            </a:r>
            <a:r>
              <a:rPr lang="en-US" b="0" baseline="0" dirty="0" smtClean="0"/>
              <a:t> W</a:t>
            </a:r>
            <a:r>
              <a:rPr lang="en-US" b="0" dirty="0" smtClean="0"/>
              <a:t>e intent to lead the</a:t>
            </a:r>
            <a:r>
              <a:rPr lang="en-US" b="0" baseline="0" dirty="0" smtClean="0"/>
              <a:t> emerging market of software networking, while delivering a highly differentiated fabric infrastructure</a:t>
            </a:r>
            <a:r>
              <a:rPr lang="en-US" b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2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Software defined networking</a:t>
            </a:r>
            <a:r>
              <a:rPr lang="en-US" baseline="0" dirty="0" smtClean="0"/>
              <a:t> will take center stage in networking. </a:t>
            </a:r>
          </a:p>
          <a:p>
            <a:endParaRPr lang="en-US" b="1" dirty="0" smtClean="0"/>
          </a:p>
          <a:p>
            <a:r>
              <a:rPr lang="en-US" b="0" dirty="0" smtClean="0"/>
              <a:t>Traditionally, IT is about </a:t>
            </a:r>
            <a:r>
              <a:rPr lang="en-US" b="1" dirty="0" smtClean="0"/>
              <a:t>deploying</a:t>
            </a:r>
            <a:r>
              <a:rPr lang="en-US" b="1" baseline="0" dirty="0" smtClean="0"/>
              <a:t> compute workloads </a:t>
            </a:r>
            <a:r>
              <a:rPr lang="en-US" b="0" baseline="0" dirty="0" smtClean="0"/>
              <a:t>with storage. </a:t>
            </a:r>
            <a:r>
              <a:rPr lang="en-US" b="1" dirty="0" smtClean="0"/>
              <a:t>With</a:t>
            </a:r>
            <a:r>
              <a:rPr lang="en-US" b="1" baseline="0" dirty="0" smtClean="0"/>
              <a:t> virtualization</a:t>
            </a:r>
            <a:r>
              <a:rPr lang="en-US" b="0" baseline="0" dirty="0" smtClean="0"/>
              <a:t>, IT workloads can be deployed in minutes. The next-generation of IT is </a:t>
            </a:r>
            <a:r>
              <a:rPr lang="en-US" b="1" baseline="0" dirty="0" smtClean="0"/>
              <a:t>cloud centric </a:t>
            </a:r>
            <a:r>
              <a:rPr lang="en-US" b="0" baseline="0" dirty="0" smtClean="0"/>
              <a:t>and IT will be delivered as service. While </a:t>
            </a:r>
            <a:r>
              <a:rPr lang="en-US" b="0" dirty="0" smtClean="0"/>
              <a:t>IT does not really care about network</a:t>
            </a:r>
            <a:r>
              <a:rPr lang="en-US" b="0" baseline="0" dirty="0" smtClean="0"/>
              <a:t> plumbing</a:t>
            </a:r>
            <a:r>
              <a:rPr lang="en-US" b="0" dirty="0" smtClean="0"/>
              <a:t>,</a:t>
            </a:r>
            <a:r>
              <a:rPr lang="en-US" b="0" baseline="0" dirty="0" smtClean="0"/>
              <a:t> networking has always been on its way. </a:t>
            </a:r>
            <a:r>
              <a:rPr lang="en-US" b="1" baseline="0" dirty="0" smtClean="0"/>
              <a:t>Network changes </a:t>
            </a:r>
            <a:r>
              <a:rPr lang="en-US" b="0" baseline="0" dirty="0" smtClean="0"/>
              <a:t>typically takes days if not weeks, while IT </a:t>
            </a:r>
            <a:r>
              <a:rPr lang="en-US" b="0" dirty="0" smtClean="0"/>
              <a:t>wants to provision infrastructure within minutes.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So there is a fundamental </a:t>
            </a:r>
            <a:r>
              <a:rPr lang="en-US" b="1" baseline="0" dirty="0" smtClean="0"/>
              <a:t>disconnect</a:t>
            </a:r>
            <a:r>
              <a:rPr lang="en-US" b="0" baseline="0" dirty="0" smtClean="0"/>
              <a:t>, until now.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[click]</a:t>
            </a:r>
          </a:p>
          <a:p>
            <a:r>
              <a:rPr lang="en-US" b="0" dirty="0" smtClean="0"/>
              <a:t>I</a:t>
            </a:r>
            <a:r>
              <a:rPr lang="en-US" b="0" baseline="0" dirty="0" smtClean="0"/>
              <a:t> have a</a:t>
            </a:r>
            <a:r>
              <a:rPr lang="en-US" b="0" dirty="0" smtClean="0"/>
              <a:t> </a:t>
            </a:r>
            <a:r>
              <a:rPr lang="en-US" b="1" dirty="0" smtClean="0"/>
              <a:t>simple definition of SDN </a:t>
            </a:r>
            <a:r>
              <a:rPr lang="en-US" b="0" dirty="0" smtClean="0"/>
              <a:t>-</a:t>
            </a:r>
            <a:r>
              <a:rPr lang="en-US" b="0" baseline="0" dirty="0" smtClean="0"/>
              <a:t> </a:t>
            </a:r>
            <a:r>
              <a:rPr lang="en-US" b="0" dirty="0" smtClean="0"/>
              <a:t> SDN is a set of technologies which</a:t>
            </a:r>
            <a:r>
              <a:rPr lang="en-US" b="0" baseline="0" dirty="0" smtClean="0"/>
              <a:t> </a:t>
            </a:r>
            <a:r>
              <a:rPr lang="en-US" b="1" dirty="0" smtClean="0"/>
              <a:t>enables</a:t>
            </a:r>
            <a:r>
              <a:rPr lang="en-US" b="0" baseline="0" dirty="0" smtClean="0"/>
              <a:t> cloud-centric </a:t>
            </a:r>
            <a:r>
              <a:rPr lang="en-US" b="0" dirty="0" smtClean="0"/>
              <a:t>IT to </a:t>
            </a:r>
            <a:r>
              <a:rPr lang="en-US" b="1" dirty="0" smtClean="0"/>
              <a:t>join with </a:t>
            </a:r>
            <a:r>
              <a:rPr lang="en-US" b="0" dirty="0" smtClean="0"/>
              <a:t>networking,</a:t>
            </a:r>
            <a:r>
              <a:rPr lang="en-US" b="0" baseline="0" dirty="0" smtClean="0"/>
              <a:t> finally, for the first time.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SDN </a:t>
            </a:r>
            <a:r>
              <a:rPr lang="en-US" b="0" dirty="0" smtClean="0"/>
              <a:t>gives IT the </a:t>
            </a:r>
            <a:r>
              <a:rPr lang="en-US" b="1" dirty="0" smtClean="0"/>
              <a:t>tools to define </a:t>
            </a:r>
            <a:r>
              <a:rPr lang="en-US" b="0" dirty="0" smtClean="0"/>
              <a:t>exactly what it</a:t>
            </a:r>
            <a:r>
              <a:rPr lang="en-US" b="0" baseline="0" dirty="0" smtClean="0"/>
              <a:t> wants the </a:t>
            </a:r>
            <a:r>
              <a:rPr lang="en-US" b="0" dirty="0" smtClean="0"/>
              <a:t>network to do, and </a:t>
            </a:r>
            <a:r>
              <a:rPr lang="en-US" b="1" dirty="0" smtClean="0"/>
              <a:t>to execute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the</a:t>
            </a:r>
            <a:r>
              <a:rPr lang="en-US" b="1" baseline="0" dirty="0" smtClean="0"/>
              <a:t> </a:t>
            </a:r>
            <a:r>
              <a:rPr lang="en-US" b="0" dirty="0" smtClean="0"/>
              <a:t>changes on demand, when the applications need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3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Cloud is evolving.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f</a:t>
            </a:r>
            <a:r>
              <a:rPr lang="en-US" dirty="0" smtClean="0"/>
              <a:t>irst</a:t>
            </a:r>
            <a:r>
              <a:rPr lang="en-US" baseline="0" dirty="0" smtClean="0"/>
              <a:t> generation of cloud is </a:t>
            </a:r>
            <a:r>
              <a:rPr lang="en-US" b="1" baseline="0" dirty="0" smtClean="0"/>
              <a:t>revolutionary but basic</a:t>
            </a:r>
            <a:r>
              <a:rPr lang="en-US" baseline="0" dirty="0" smtClean="0"/>
              <a:t>. Customers get basic IT services at lower cost. Services are </a:t>
            </a:r>
            <a:r>
              <a:rPr lang="en-US" b="1" baseline="0" dirty="0" smtClean="0"/>
              <a:t>uniform</a:t>
            </a:r>
            <a:r>
              <a:rPr lang="en-US" baseline="0" dirty="0" smtClean="0"/>
              <a:t> for all customers. Customers must make </a:t>
            </a:r>
            <a:r>
              <a:rPr lang="en-US" b="1" baseline="0" dirty="0" smtClean="0"/>
              <a:t>tradeoffs</a:t>
            </a:r>
            <a:r>
              <a:rPr lang="en-US" baseline="0" dirty="0" smtClean="0"/>
              <a:t> between cost and capability.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pPr defTabSz="465887">
              <a:defRPr/>
            </a:pPr>
            <a:r>
              <a:rPr lang="en-US" baseline="0" dirty="0" smtClean="0"/>
              <a:t>The next generation of cloud, we call it </a:t>
            </a:r>
            <a:r>
              <a:rPr lang="en-US" b="1" baseline="0" dirty="0" smtClean="0"/>
              <a:t>Services Cloud</a:t>
            </a:r>
            <a:r>
              <a:rPr lang="en-US" baseline="0" dirty="0" smtClean="0"/>
              <a:t>,  will be much more capable; It will offer </a:t>
            </a:r>
            <a:r>
              <a:rPr lang="en-US" b="1" baseline="0" dirty="0" smtClean="0"/>
              <a:t>rich private cloud like services</a:t>
            </a:r>
            <a:r>
              <a:rPr lang="en-US" baseline="0" dirty="0" smtClean="0"/>
              <a:t>. It will </a:t>
            </a:r>
            <a:r>
              <a:rPr lang="en-US" b="1" baseline="0" dirty="0" smtClean="0"/>
              <a:t>reflect public cloud architectural </a:t>
            </a:r>
            <a:r>
              <a:rPr lang="en-US" baseline="0" dirty="0" smtClean="0"/>
              <a:t>principles but with enterprise </a:t>
            </a:r>
            <a:r>
              <a:rPr lang="en-US" b="1" baseline="0" dirty="0" smtClean="0"/>
              <a:t>constraints and policies</a:t>
            </a:r>
            <a:r>
              <a:rPr lang="en-US" baseline="0" dirty="0" smtClean="0"/>
              <a:t>. A good e</a:t>
            </a:r>
            <a:r>
              <a:rPr lang="en-US" dirty="0" smtClean="0">
                <a:solidFill>
                  <a:schemeClr val="tx2"/>
                </a:solidFill>
              </a:rPr>
              <a:t>xample for the Next-Gen Cloud is</a:t>
            </a:r>
            <a:r>
              <a:rPr lang="en-US" baseline="0" dirty="0" smtClean="0">
                <a:solidFill>
                  <a:schemeClr val="tx2"/>
                </a:solidFill>
              </a:rPr>
              <a:t> the </a:t>
            </a:r>
            <a:r>
              <a:rPr lang="en-US" dirty="0" smtClean="0">
                <a:solidFill>
                  <a:schemeClr val="tx2"/>
                </a:solidFill>
              </a:rPr>
              <a:t>Amazon </a:t>
            </a:r>
            <a:r>
              <a:rPr lang="en-US" b="1" dirty="0" err="1" smtClean="0">
                <a:solidFill>
                  <a:schemeClr val="tx2"/>
                </a:solidFill>
              </a:rPr>
              <a:t>GovCloud</a:t>
            </a:r>
            <a:r>
              <a:rPr lang="en-US" dirty="0" smtClean="0">
                <a:solidFill>
                  <a:schemeClr val="tx2"/>
                </a:solidFill>
              </a:rPr>
              <a:t> for US government agencies. </a:t>
            </a:r>
            <a:r>
              <a:rPr lang="en-US" dirty="0" err="1" smtClean="0">
                <a:solidFill>
                  <a:schemeClr val="tx2"/>
                </a:solidFill>
              </a:rPr>
              <a:t>GovCloud</a:t>
            </a:r>
            <a:r>
              <a:rPr lang="en-US" baseline="0" dirty="0" smtClean="0">
                <a:solidFill>
                  <a:schemeClr val="tx2"/>
                </a:solidFill>
              </a:rPr>
              <a:t> conforms to the </a:t>
            </a:r>
            <a:r>
              <a:rPr lang="en-US" b="1" baseline="0" dirty="0" smtClean="0">
                <a:solidFill>
                  <a:schemeClr val="tx2"/>
                </a:solidFill>
              </a:rPr>
              <a:t>US ITAR regulation </a:t>
            </a:r>
            <a:r>
              <a:rPr lang="en-US" baseline="0" dirty="0" smtClean="0">
                <a:solidFill>
                  <a:schemeClr val="tx2"/>
                </a:solidFill>
              </a:rPr>
              <a:t>and the </a:t>
            </a:r>
            <a:r>
              <a:rPr lang="en-US" b="1" baseline="0" dirty="0" err="1" smtClean="0">
                <a:solidFill>
                  <a:schemeClr val="tx2"/>
                </a:solidFill>
              </a:rPr>
              <a:t>FedRAMP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aseline="0" dirty="0" smtClean="0">
                <a:solidFill>
                  <a:schemeClr val="tx2"/>
                </a:solidFill>
              </a:rPr>
              <a:t>requirements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endParaRPr lang="en-US" baseline="0" dirty="0" smtClean="0"/>
          </a:p>
          <a:p>
            <a:pPr defTabSz="931774">
              <a:defRPr/>
            </a:pPr>
            <a:r>
              <a:rPr lang="en-US" b="0" baseline="0" dirty="0" smtClean="0">
                <a:solidFill>
                  <a:srgbClr val="CC0000"/>
                </a:solidFill>
              </a:rPr>
              <a:t>These clouds will </a:t>
            </a:r>
            <a:r>
              <a:rPr lang="en-US" b="0" dirty="0" smtClean="0">
                <a:solidFill>
                  <a:srgbClr val="CC0000"/>
                </a:solidFill>
              </a:rPr>
              <a:t>CO-EXIST,</a:t>
            </a:r>
            <a:r>
              <a:rPr lang="en-US" b="0" baseline="0" dirty="0" smtClean="0">
                <a:solidFill>
                  <a:srgbClr val="CC0000"/>
                </a:solidFill>
              </a:rPr>
              <a:t> serving a diverse set of customers and requirements. </a:t>
            </a:r>
            <a:endParaRPr lang="en-US" b="0" dirty="0" smtClean="0">
              <a:solidFill>
                <a:schemeClr val="tx2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02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r>
              <a:rPr lang="en-US" baseline="0" dirty="0" smtClean="0"/>
              <a:t>Let me move on to talk about Brocade technology direction.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b="0" dirty="0" smtClean="0"/>
              <a:t>Our first </a:t>
            </a:r>
            <a:r>
              <a:rPr lang="en-US" b="1" dirty="0" smtClean="0"/>
              <a:t>core technology</a:t>
            </a:r>
            <a:r>
              <a:rPr lang="en-US" b="1" baseline="0" dirty="0" smtClean="0"/>
              <a:t> focus </a:t>
            </a:r>
            <a:r>
              <a:rPr lang="en-US" b="0" baseline="0" dirty="0" smtClean="0"/>
              <a:t>is Data Center Networking around Ethernet Fabric.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dirty="0" smtClean="0"/>
              <a:t>In</a:t>
            </a:r>
            <a:r>
              <a:rPr lang="en-US" b="0" baseline="0" dirty="0" smtClean="0"/>
              <a:t> a software-defined data center, fabric is </a:t>
            </a:r>
            <a:r>
              <a:rPr lang="en-US" b="1" baseline="0" dirty="0" smtClean="0"/>
              <a:t>essential and fundamental</a:t>
            </a:r>
            <a:r>
              <a:rPr lang="en-US" b="0" baseline="0" dirty="0" smtClean="0"/>
              <a:t>. 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But what is it really about fabric that is </a:t>
            </a:r>
            <a:r>
              <a:rPr lang="en-US" b="1" baseline="0" dirty="0" smtClean="0"/>
              <a:t>so critical </a:t>
            </a:r>
            <a:r>
              <a:rPr lang="en-US" b="0" baseline="0" dirty="0" smtClean="0"/>
              <a:t>for the modern data center? Why is it the </a:t>
            </a:r>
            <a:r>
              <a:rPr lang="en-US" b="1" baseline="0" dirty="0" smtClean="0"/>
              <a:t>necessary foundation </a:t>
            </a:r>
            <a:r>
              <a:rPr lang="en-US" b="0" baseline="0" dirty="0" smtClean="0"/>
              <a:t>for cloud infrastructure?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The answer is actually surprisingly simple. 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1" baseline="0" dirty="0" smtClean="0"/>
              <a:t>In modern data center</a:t>
            </a:r>
            <a:r>
              <a:rPr lang="en-US" b="0" baseline="0" dirty="0" smtClean="0"/>
              <a:t>, compute, storage and network will be available as </a:t>
            </a:r>
            <a:r>
              <a:rPr lang="en-US" b="1" baseline="0" dirty="0" smtClean="0"/>
              <a:t>generic pools of resources</a:t>
            </a:r>
            <a:r>
              <a:rPr lang="en-US" b="0" baseline="0" dirty="0" smtClean="0"/>
              <a:t>. The fundamental idea is that in this environment workload can run anywhere with </a:t>
            </a:r>
            <a:r>
              <a:rPr lang="en-US" b="1" baseline="0" dirty="0" smtClean="0"/>
              <a:t>UNIFORM access </a:t>
            </a:r>
            <a:r>
              <a:rPr lang="en-US" b="0" baseline="0" dirty="0" smtClean="0"/>
              <a:t>to bandwidth with consistently low latency. This basic requirement is not achievable with the classic 3-tier networks. The 3-tier network is built to support north-south traffic profile, and assumes </a:t>
            </a:r>
            <a:r>
              <a:rPr lang="en-US" b="1" baseline="0" dirty="0" smtClean="0"/>
              <a:t>reduced bandwidth </a:t>
            </a:r>
            <a:r>
              <a:rPr lang="en-US" b="0" baseline="0" dirty="0" smtClean="0"/>
              <a:t>as traffic moves northbound. As a result, workload must be </a:t>
            </a:r>
            <a:r>
              <a:rPr lang="en-US" b="1" baseline="0" dirty="0" smtClean="0"/>
              <a:t>manually placed </a:t>
            </a:r>
            <a:r>
              <a:rPr lang="en-US" b="0" baseline="0" dirty="0" smtClean="0"/>
              <a:t>with specific knowledge of the physical topology. In this legacy environment, </a:t>
            </a:r>
            <a:r>
              <a:rPr lang="en-US" b="1" baseline="0" dirty="0" smtClean="0"/>
              <a:t>workload placement </a:t>
            </a:r>
            <a:r>
              <a:rPr lang="en-US" b="0" baseline="0" dirty="0" smtClean="0"/>
              <a:t>matters a great deal. Otherwise, you will have </a:t>
            </a:r>
            <a:r>
              <a:rPr lang="en-US" b="1" baseline="0" dirty="0" smtClean="0"/>
              <a:t>suboptimal</a:t>
            </a:r>
            <a:r>
              <a:rPr lang="en-US" b="0" baseline="0" dirty="0" smtClean="0"/>
              <a:t> network and compute utilization in your data center.</a:t>
            </a:r>
            <a:endParaRPr lang="en-US" b="0" dirty="0" smtClean="0"/>
          </a:p>
          <a:p>
            <a:pPr defTabSz="931774">
              <a:defRPr/>
            </a:pPr>
            <a:endParaRPr lang="en-US" b="1" dirty="0" smtClean="0"/>
          </a:p>
          <a:p>
            <a:pPr defTabSz="931774">
              <a:defRPr/>
            </a:pPr>
            <a:r>
              <a:rPr lang="en-US" b="0" dirty="0" smtClean="0"/>
              <a:t>This</a:t>
            </a:r>
            <a:r>
              <a:rPr lang="en-US" b="0" baseline="0" dirty="0" smtClean="0"/>
              <a:t> is simply unacceptable for the next generation data center.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This is why we invented Ethernet Fabric as </a:t>
            </a:r>
            <a:r>
              <a:rPr lang="en-US" b="1" baseline="0" dirty="0" smtClean="0"/>
              <a:t>one of our core differentiations</a:t>
            </a:r>
            <a:r>
              <a:rPr lang="en-US" b="0" baseline="0" dirty="0" smtClean="0"/>
              <a:t>.</a:t>
            </a:r>
          </a:p>
          <a:p>
            <a:pPr defTabSz="931774">
              <a:defRPr/>
            </a:pPr>
            <a:endParaRPr lang="en-US" b="1" dirty="0" smtClean="0"/>
          </a:p>
          <a:p>
            <a:pPr defTabSz="931774">
              <a:defRPr/>
            </a:pPr>
            <a:r>
              <a:rPr lang="en-US" b="0" baseline="0" dirty="0" smtClean="0"/>
              <a:t>Ethernet Fabric is designed to </a:t>
            </a:r>
            <a:r>
              <a:rPr lang="en-US" b="1" baseline="0" dirty="0" smtClean="0"/>
              <a:t>optimize east-west </a:t>
            </a:r>
            <a:r>
              <a:rPr lang="en-US" b="0" baseline="0" dirty="0" smtClean="0"/>
              <a:t>traffic. It </a:t>
            </a:r>
            <a:r>
              <a:rPr lang="en-US" b="1" baseline="0" dirty="0" smtClean="0"/>
              <a:t>does not constraint </a:t>
            </a:r>
            <a:r>
              <a:rPr lang="en-US" b="0" baseline="0" dirty="0" smtClean="0"/>
              <a:t>workload placement. It </a:t>
            </a:r>
            <a:r>
              <a:rPr lang="en-US" b="1" baseline="0" dirty="0" smtClean="0"/>
              <a:t>assures</a:t>
            </a:r>
            <a:r>
              <a:rPr lang="en-US" b="0" baseline="0" dirty="0" smtClean="0"/>
              <a:t> bandwidth and latency requirements of any workload. It operates as a virtual high-speed </a:t>
            </a:r>
            <a:r>
              <a:rPr lang="en-US" b="1" baseline="0" dirty="0" smtClean="0"/>
              <a:t>interconnect</a:t>
            </a:r>
            <a:r>
              <a:rPr lang="en-US" b="0" baseline="0" dirty="0" smtClean="0"/>
              <a:t> which optimize all data center workloads. </a:t>
            </a:r>
            <a:r>
              <a:rPr lang="en-US" b="1" baseline="0" dirty="0" smtClean="0"/>
              <a:t>Without</a:t>
            </a:r>
            <a:r>
              <a:rPr lang="en-US" b="0" baseline="0" dirty="0" smtClean="0"/>
              <a:t> a fabric infrastructure, one would have to work around the workload placement problem </a:t>
            </a:r>
            <a:r>
              <a:rPr lang="en-US" b="1" baseline="0" dirty="0" smtClean="0"/>
              <a:t>manually</a:t>
            </a:r>
            <a:r>
              <a:rPr lang="en-US" b="0" baseline="0" dirty="0" smtClean="0"/>
              <a:t> or through complex </a:t>
            </a:r>
            <a:r>
              <a:rPr lang="en-US" b="1" baseline="0" dirty="0" smtClean="0"/>
              <a:t>software workarounds</a:t>
            </a:r>
            <a:r>
              <a:rPr lang="en-US" b="0" baseline="0" dirty="0" smtClean="0"/>
              <a:t>. 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&lt;click&gt;</a:t>
            </a:r>
          </a:p>
          <a:p>
            <a:pPr marL="0" marR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Our</a:t>
            </a:r>
            <a:r>
              <a:rPr lang="en-US" b="0" baseline="0" dirty="0" smtClean="0"/>
              <a:t> second</a:t>
            </a:r>
            <a:r>
              <a:rPr lang="en-US" b="0" dirty="0" smtClean="0"/>
              <a:t> core technology</a:t>
            </a:r>
            <a:r>
              <a:rPr lang="en-US" b="0" baseline="0" dirty="0" smtClean="0"/>
              <a:t> focus is Software Networking around SDN and NFV.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The future of the networking will </a:t>
            </a:r>
            <a:r>
              <a:rPr lang="en-US" b="0" u="none" baseline="0" dirty="0" smtClean="0"/>
              <a:t>be </a:t>
            </a:r>
            <a:r>
              <a:rPr lang="en-US" b="1" u="none" baseline="0" dirty="0" smtClean="0"/>
              <a:t>software centric</a:t>
            </a:r>
            <a:r>
              <a:rPr lang="en-US" b="0" u="none" baseline="0" dirty="0" smtClean="0"/>
              <a:t>. We envision </a:t>
            </a:r>
            <a:r>
              <a:rPr lang="en-US" b="1" u="none" baseline="0" dirty="0" smtClean="0"/>
              <a:t>routing</a:t>
            </a:r>
            <a:r>
              <a:rPr lang="en-US" b="0" u="none" baseline="0" dirty="0" smtClean="0"/>
              <a:t> </a:t>
            </a:r>
            <a:r>
              <a:rPr lang="en-US" b="0" baseline="0" dirty="0" smtClean="0"/>
              <a:t>in highly virtualized data center with multitenant workloads to be </a:t>
            </a:r>
            <a:r>
              <a:rPr lang="en-US" b="1" baseline="0" dirty="0" smtClean="0"/>
              <a:t>pervasive</a:t>
            </a:r>
            <a:r>
              <a:rPr lang="en-US" b="0" baseline="0" dirty="0" smtClean="0"/>
              <a:t>, as customers </a:t>
            </a:r>
            <a:r>
              <a:rPr lang="en-US" b="1" baseline="0" dirty="0" smtClean="0"/>
              <a:t>replicate</a:t>
            </a:r>
            <a:r>
              <a:rPr lang="en-US" b="0" baseline="0" dirty="0" smtClean="0"/>
              <a:t> their physical network in the virtual environment. Our software networking innovation will focus on </a:t>
            </a:r>
            <a:r>
              <a:rPr lang="en-US" b="1" baseline="0" dirty="0" smtClean="0"/>
              <a:t>virtual routing </a:t>
            </a:r>
            <a:r>
              <a:rPr lang="en-US" b="0" baseline="0" dirty="0" smtClean="0"/>
              <a:t>with integrated services to enable </a:t>
            </a:r>
            <a:r>
              <a:rPr lang="en-US" b="1" baseline="0" dirty="0" smtClean="0"/>
              <a:t>efficient service chains</a:t>
            </a:r>
            <a:r>
              <a:rPr lang="en-US" b="0" baseline="0" dirty="0" smtClean="0"/>
              <a:t>.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Leveraging the performance of the </a:t>
            </a:r>
            <a:r>
              <a:rPr lang="en-US" b="1" baseline="0" dirty="0" smtClean="0"/>
              <a:t>Intel platforms</a:t>
            </a:r>
            <a:r>
              <a:rPr lang="en-US" b="0" baseline="0" dirty="0" smtClean="0"/>
              <a:t>, with our open control plane and data plane accelerations, we have the technology </a:t>
            </a:r>
            <a:r>
              <a:rPr lang="en-US" b="1" baseline="0" dirty="0" smtClean="0"/>
              <a:t>underpinnings</a:t>
            </a:r>
            <a:r>
              <a:rPr lang="en-US" b="0" baseline="0" dirty="0" smtClean="0"/>
              <a:t> to power the </a:t>
            </a:r>
            <a:r>
              <a:rPr lang="en-US" b="1" baseline="0" dirty="0" smtClean="0"/>
              <a:t>Network Function Virtualization </a:t>
            </a:r>
            <a:r>
              <a:rPr lang="en-US" b="0" baseline="0" dirty="0" smtClean="0"/>
              <a:t>movement. We will deliver some of the key </a:t>
            </a:r>
            <a:r>
              <a:rPr lang="en-US" b="1" baseline="0" dirty="0" smtClean="0"/>
              <a:t>NFV use cases </a:t>
            </a:r>
            <a:r>
              <a:rPr lang="en-US" b="0" baseline="0" dirty="0" smtClean="0"/>
              <a:t>such as NFV Infrastructure as a service, Virtual Network Function as a service and Virtual Network Platform as a service. </a:t>
            </a:r>
            <a:r>
              <a:rPr lang="en-US" b="1" baseline="0" dirty="0" smtClean="0"/>
              <a:t>Today </a:t>
            </a:r>
            <a:r>
              <a:rPr lang="en-US" b="0" baseline="0" dirty="0" smtClean="0"/>
              <a:t>we are virtualizing an increasing number of network functions including tenant routing, branch routing, firewalls, load balancing and NAT. </a:t>
            </a:r>
            <a:r>
              <a:rPr lang="en-US" b="1" baseline="0" dirty="0" smtClean="0"/>
              <a:t>Moving forward </a:t>
            </a:r>
            <a:r>
              <a:rPr lang="en-US" b="0" baseline="0" dirty="0" smtClean="0"/>
              <a:t>we will help operators to virtualize networks of appliances, such as the mobile Evolved Packet Core.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&lt;click, show the orchestration&gt;</a:t>
            </a:r>
          </a:p>
          <a:p>
            <a:pPr defTabSz="931774">
              <a:defRPr/>
            </a:pPr>
            <a:r>
              <a:rPr lang="en-US" b="0" baseline="0" dirty="0" smtClean="0"/>
              <a:t>In order to </a:t>
            </a:r>
            <a:r>
              <a:rPr lang="en-US" b="1" baseline="0" dirty="0" smtClean="0"/>
              <a:t>fulfill </a:t>
            </a:r>
            <a:r>
              <a:rPr lang="en-US" b="0" baseline="0" dirty="0" smtClean="0"/>
              <a:t>the promise of SDN, our products, hardware and software, will operate </a:t>
            </a:r>
            <a:r>
              <a:rPr lang="en-US" b="1" baseline="0" dirty="0" smtClean="0"/>
              <a:t>seamlessly</a:t>
            </a:r>
            <a:r>
              <a:rPr lang="en-US" b="0" baseline="0" dirty="0" smtClean="0"/>
              <a:t> in an </a:t>
            </a:r>
            <a:r>
              <a:rPr lang="en-US" b="1" baseline="0" dirty="0" smtClean="0"/>
              <a:t>open ecosystem </a:t>
            </a:r>
            <a:r>
              <a:rPr lang="en-US" b="0" baseline="0" dirty="0" smtClean="0"/>
              <a:t>under SDN orchestration. All of our products will be </a:t>
            </a:r>
            <a:r>
              <a:rPr lang="en-US" b="1" baseline="0" dirty="0" smtClean="0"/>
              <a:t>programmable</a:t>
            </a:r>
            <a:r>
              <a:rPr lang="en-US" b="0" baseline="0" dirty="0" smtClean="0"/>
              <a:t> in the management, control and data planes. We will play an active role in the </a:t>
            </a:r>
            <a:r>
              <a:rPr lang="en-US" b="0" baseline="0" dirty="0" err="1" smtClean="0"/>
              <a:t>Openstack</a:t>
            </a:r>
            <a:r>
              <a:rPr lang="en-US" b="0" baseline="0" dirty="0" smtClean="0"/>
              <a:t> and </a:t>
            </a:r>
            <a:r>
              <a:rPr lang="en-US" b="0" baseline="0" dirty="0" err="1" smtClean="0"/>
              <a:t>OpenDaylight</a:t>
            </a:r>
            <a:r>
              <a:rPr lang="en-US" b="0" baseline="0" dirty="0" smtClean="0"/>
              <a:t> projects and make contributions to help evolving them into the </a:t>
            </a:r>
            <a:r>
              <a:rPr lang="en-US" b="1" baseline="0" dirty="0" smtClean="0"/>
              <a:t>orchestration frameworks of the future</a:t>
            </a:r>
            <a:r>
              <a:rPr lang="en-US" b="0" baseline="0" dirty="0" smtClean="0"/>
              <a:t>.</a:t>
            </a:r>
          </a:p>
          <a:p>
            <a:pPr defTabSz="931774">
              <a:defRPr/>
            </a:pPr>
            <a:endParaRPr lang="en-US" b="0" baseline="0" dirty="0" smtClean="0"/>
          </a:p>
          <a:p>
            <a:pPr defTabSz="931774">
              <a:defRPr/>
            </a:pPr>
            <a:r>
              <a:rPr lang="en-US" b="0" baseline="0" dirty="0" smtClean="0"/>
              <a:t>Our commitment to innovation </a:t>
            </a:r>
            <a:r>
              <a:rPr lang="en-US" b="1" baseline="0" dirty="0" smtClean="0"/>
              <a:t>goes beyond </a:t>
            </a:r>
            <a:r>
              <a:rPr lang="en-US" b="0" baseline="0" dirty="0" smtClean="0"/>
              <a:t>products. We are embracing the </a:t>
            </a:r>
            <a:r>
              <a:rPr lang="en-US" b="1" baseline="0" dirty="0" err="1" smtClean="0"/>
              <a:t>DevOps</a:t>
            </a:r>
            <a:r>
              <a:rPr lang="en-US" b="0" baseline="0" dirty="0" smtClean="0"/>
              <a:t> product delivery model to effectively integrate planning, development, QA testing and deployment processes to enhance quality, time-to-customer feedback, and time-to-market.</a:t>
            </a:r>
          </a:p>
          <a:p>
            <a:pPr defTabSz="931774"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E976C-CADF-D24C-9A21-00CFBBD6D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4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w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NAL-TECH-DAY-MASTER-IMAGE-Home-PAG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b="29029"/>
          <a:stretch/>
        </p:blipFill>
        <p:spPr>
          <a:xfrm>
            <a:off x="597218" y="1419226"/>
            <a:ext cx="8547735" cy="2978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810670"/>
            <a:ext cx="836762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 rot="5400000">
            <a:off x="4829651" y="163037"/>
            <a:ext cx="80963" cy="854964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343900" y="117475"/>
            <a:ext cx="801053" cy="5651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96150" y="236156"/>
            <a:ext cx="1651790" cy="40147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609622" y="2015305"/>
            <a:ext cx="4798786" cy="525462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Franklin Gothic Demi"/>
                <a:cs typeface="Franklin Gothic Dem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609622" y="2540767"/>
            <a:ext cx="4798786" cy="1506846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21" name="Picture 20" descr="ATD_logo.wm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683186"/>
            <a:ext cx="1203794" cy="7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7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1418555"/>
            <a:ext cx="2978150" cy="3048000"/>
          </a:xfrm>
          <a:gradFill flip="none" rotWithShape="1">
            <a:gsLst>
              <a:gs pos="0">
                <a:srgbClr val="C10000"/>
              </a:gs>
              <a:gs pos="100000">
                <a:srgbClr val="9C0000"/>
              </a:gs>
            </a:gsLst>
            <a:lin ang="0" scaled="1"/>
            <a:tileRect/>
          </a:gradFill>
        </p:spPr>
        <p:txBody>
          <a:bodyPr lIns="548640" tIns="182880" rIns="182880"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301752" indent="0">
              <a:buNone/>
              <a:defRPr>
                <a:solidFill>
                  <a:schemeClr val="bg1"/>
                </a:solidFill>
              </a:defRPr>
            </a:lvl2pPr>
            <a:lvl3pPr marL="50292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8686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418555"/>
            <a:ext cx="80963" cy="305435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44850" y="1593850"/>
            <a:ext cx="5764213" cy="27305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8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125788" y="1419224"/>
            <a:ext cx="6018213" cy="3048001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2978150" cy="5143500"/>
          </a:xfrm>
          <a:gradFill flip="none" rotWithShape="1">
            <a:gsLst>
              <a:gs pos="0">
                <a:srgbClr val="C10000"/>
              </a:gs>
              <a:gs pos="100000">
                <a:srgbClr val="9C0000"/>
              </a:gs>
            </a:gsLst>
            <a:lin ang="0" scaled="1"/>
            <a:tileRect/>
          </a:gradFill>
        </p:spPr>
        <p:txBody>
          <a:bodyPr lIns="548640" tIns="548640" rIns="182880"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301752" indent="0">
              <a:buNone/>
              <a:defRPr>
                <a:solidFill>
                  <a:schemeClr val="bg1"/>
                </a:solidFill>
              </a:defRPr>
            </a:lvl2pPr>
            <a:lvl3pPr marL="50292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8686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80963" cy="5148072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44850" y="1593850"/>
            <a:ext cx="5764213" cy="27305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15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95312" y="1419225"/>
            <a:ext cx="8548687" cy="2983992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 rot="5400000">
            <a:off x="4829651" y="163037"/>
            <a:ext cx="80963" cy="854964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3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-4571"/>
            <a:ext cx="2971800" cy="5148071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119056" y="1419224"/>
            <a:ext cx="6018213" cy="3048001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13088" y="821655"/>
            <a:ext cx="7795337" cy="509046"/>
          </a:xfrm>
        </p:spPr>
        <p:txBody>
          <a:bodyPr lIns="0" rIns="182880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 rot="5400000">
            <a:off x="6091523" y="1424908"/>
            <a:ext cx="80962" cy="6025896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3264557" y="1611312"/>
            <a:ext cx="1777343" cy="757238"/>
          </a:xfrm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58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3264557" y="2246312"/>
            <a:ext cx="1777343" cy="539750"/>
          </a:xfrm>
        </p:spPr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3264557" y="2716212"/>
            <a:ext cx="1777343" cy="33655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5213350" y="1611312"/>
            <a:ext cx="1777343" cy="757238"/>
          </a:xfrm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58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5213350" y="2246312"/>
            <a:ext cx="1777343" cy="539750"/>
          </a:xfrm>
        </p:spPr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5213350" y="2716212"/>
            <a:ext cx="1777343" cy="33655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7175500" y="1611312"/>
            <a:ext cx="1777343" cy="757238"/>
          </a:xfrm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58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7175500" y="2246312"/>
            <a:ext cx="1777343" cy="539750"/>
          </a:xfrm>
        </p:spPr>
        <p:txBody>
          <a:bodyPr>
            <a:noAutofit/>
          </a:bodyPr>
          <a:lstStyle>
            <a:lvl1pPr marL="0" indent="0" algn="ctr">
              <a:buNone/>
              <a:defRPr sz="3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</a:t>
            </a:r>
          </a:p>
        </p:txBody>
      </p:sp>
      <p:sp>
        <p:nvSpPr>
          <p:cNvPr id="36" name="Text Placeholder 29"/>
          <p:cNvSpPr>
            <a:spLocks noGrp="1"/>
          </p:cNvSpPr>
          <p:nvPr>
            <p:ph type="body" sz="quarter" idx="23"/>
          </p:nvPr>
        </p:nvSpPr>
        <p:spPr>
          <a:xfrm>
            <a:off x="7175500" y="2716212"/>
            <a:ext cx="1777343" cy="33655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rgbClr val="000000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70004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116921" y="1419224"/>
            <a:ext cx="2898649" cy="3054096"/>
          </a:xfrm>
          <a:solidFill>
            <a:srgbClr val="E7E7E7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  <a:lvl2pPr marL="301752" indent="0">
              <a:buClr>
                <a:schemeClr val="bg1">
                  <a:lumMod val="50000"/>
                </a:schemeClr>
              </a:buClr>
              <a:buNone/>
              <a:defRPr/>
            </a:lvl2pPr>
            <a:lvl3pPr marL="502920" indent="0">
              <a:buClr>
                <a:schemeClr val="bg1">
                  <a:lumMod val="50000"/>
                </a:schemeClr>
              </a:buClr>
              <a:buNone/>
              <a:defRPr/>
            </a:lvl3pPr>
            <a:lvl4pPr marL="685800" indent="0">
              <a:buClr>
                <a:schemeClr val="bg1">
                  <a:lumMod val="50000"/>
                </a:schemeClr>
              </a:buClr>
              <a:buNone/>
              <a:defRPr/>
            </a:lvl4pPr>
            <a:lvl5pPr marL="868680" indent="0">
              <a:buClr>
                <a:schemeClr val="bg1">
                  <a:lumMod val="50000"/>
                </a:schemeClr>
              </a:buClr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7"/>
          </p:nvPr>
        </p:nvSpPr>
        <p:spPr>
          <a:xfrm>
            <a:off x="6145338" y="1419224"/>
            <a:ext cx="2898649" cy="3054096"/>
          </a:xfrm>
          <a:solidFill>
            <a:srgbClr val="E7E7E7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  <a:lvl2pPr marL="301752" indent="0">
              <a:buClr>
                <a:schemeClr val="bg1">
                  <a:lumMod val="50000"/>
                </a:schemeClr>
              </a:buClr>
              <a:buNone/>
              <a:defRPr/>
            </a:lvl2pPr>
            <a:lvl3pPr marL="502920" indent="0">
              <a:buClr>
                <a:schemeClr val="bg1">
                  <a:lumMod val="50000"/>
                </a:schemeClr>
              </a:buClr>
              <a:buNone/>
              <a:defRPr/>
            </a:lvl3pPr>
            <a:lvl4pPr marL="685800" indent="0">
              <a:buClr>
                <a:schemeClr val="bg1">
                  <a:lumMod val="50000"/>
                </a:schemeClr>
              </a:buClr>
              <a:buNone/>
              <a:defRPr/>
            </a:lvl4pPr>
            <a:lvl5pPr marL="868680" indent="0">
              <a:buClr>
                <a:schemeClr val="bg1">
                  <a:lumMod val="50000"/>
                </a:schemeClr>
              </a:buClr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18"/>
          </p:nvPr>
        </p:nvSpPr>
        <p:spPr>
          <a:xfrm>
            <a:off x="77120" y="1419224"/>
            <a:ext cx="2898649" cy="3054096"/>
          </a:xfrm>
          <a:solidFill>
            <a:srgbClr val="E7E7E7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  <a:lvl2pPr marL="301752" indent="0">
              <a:buClr>
                <a:schemeClr val="bg1">
                  <a:lumMod val="50000"/>
                </a:schemeClr>
              </a:buClr>
              <a:buNone/>
              <a:defRPr/>
            </a:lvl2pPr>
            <a:lvl3pPr marL="502920" indent="0">
              <a:buClr>
                <a:schemeClr val="bg1">
                  <a:lumMod val="50000"/>
                </a:schemeClr>
              </a:buClr>
              <a:buNone/>
              <a:defRPr/>
            </a:lvl3pPr>
            <a:lvl4pPr marL="685800" indent="0">
              <a:buClr>
                <a:schemeClr val="bg1">
                  <a:lumMod val="50000"/>
                </a:schemeClr>
              </a:buClr>
              <a:buNone/>
              <a:defRPr/>
            </a:lvl4pPr>
            <a:lvl5pPr marL="868680" indent="0">
              <a:buClr>
                <a:schemeClr val="bg1">
                  <a:lumMod val="50000"/>
                </a:schemeClr>
              </a:buClr>
              <a:buNone/>
              <a:defRPr/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419225"/>
            <a:ext cx="80963" cy="304800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rot="5400000">
            <a:off x="7554181" y="2977420"/>
            <a:ext cx="80963" cy="2898648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 rot="5400000">
            <a:off x="4525764" y="2977420"/>
            <a:ext cx="80963" cy="2898648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 rot="5400000">
            <a:off x="1485963" y="2977420"/>
            <a:ext cx="80963" cy="2898648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19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0962" y="1419224"/>
            <a:ext cx="8972551" cy="3048001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419225"/>
            <a:ext cx="80963" cy="304800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78338" y="1562100"/>
            <a:ext cx="7903661" cy="2794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82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419225"/>
            <a:ext cx="80963" cy="304800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78338" y="1562100"/>
            <a:ext cx="7903661" cy="2794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26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0962" y="1419224"/>
            <a:ext cx="2890837" cy="3048001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116263" y="1419224"/>
            <a:ext cx="6027738" cy="3048001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419225"/>
            <a:ext cx="80963" cy="304800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21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576072" y="1365250"/>
            <a:ext cx="7799832" cy="324961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45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L-TECH-DAY-MASTER-IMAGE-Home-PAG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b="29029"/>
          <a:stretch/>
        </p:blipFill>
        <p:spPr>
          <a:xfrm>
            <a:off x="597218" y="1419226"/>
            <a:ext cx="8547735" cy="2978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810670"/>
            <a:ext cx="836762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 rot="5400000">
            <a:off x="4829651" y="163037"/>
            <a:ext cx="80963" cy="854964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 descr="ATD_logo.w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683186"/>
            <a:ext cx="1203794" cy="7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44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70613" y="1419225"/>
            <a:ext cx="2890837" cy="3048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419224"/>
            <a:ext cx="6021388" cy="3048001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708" y="1570766"/>
            <a:ext cx="5440680" cy="25833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419225"/>
            <a:ext cx="80963" cy="304800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06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>
            <a:spLocks noChangeArrowheads="1"/>
          </p:cNvSpPr>
          <p:nvPr userDrawn="1"/>
        </p:nvSpPr>
        <p:spPr bwMode="auto">
          <a:xfrm>
            <a:off x="3119438" y="1419225"/>
            <a:ext cx="5935662" cy="3049969"/>
          </a:xfrm>
          <a:custGeom>
            <a:avLst/>
            <a:gdLst>
              <a:gd name="T0" fmla="*/ 1863 w 1864"/>
              <a:gd name="T1" fmla="*/ 1780 h 1781"/>
              <a:gd name="T2" fmla="*/ 0 w 1864"/>
              <a:gd name="T3" fmla="*/ 1780 h 1781"/>
              <a:gd name="T4" fmla="*/ 0 w 1864"/>
              <a:gd name="T5" fmla="*/ 0 h 1781"/>
              <a:gd name="T6" fmla="*/ 1863 w 1864"/>
              <a:gd name="T7" fmla="*/ 0 h 1781"/>
              <a:gd name="T8" fmla="*/ 1863 w 1864"/>
              <a:gd name="T9" fmla="*/ 1780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4" h="1781">
                <a:moveTo>
                  <a:pt x="1863" y="1780"/>
                </a:moveTo>
                <a:lnTo>
                  <a:pt x="0" y="1780"/>
                </a:lnTo>
                <a:lnTo>
                  <a:pt x="0" y="0"/>
                </a:lnTo>
                <a:lnTo>
                  <a:pt x="1863" y="0"/>
                </a:lnTo>
                <a:lnTo>
                  <a:pt x="1863" y="1780"/>
                </a:lnTo>
              </a:path>
            </a:pathLst>
          </a:custGeom>
          <a:solidFill>
            <a:srgbClr val="C9B89C"/>
          </a:solidFill>
          <a:ln w="9525" cap="flat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0963" y="1419225"/>
            <a:ext cx="2890837" cy="304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7870" y="1603375"/>
            <a:ext cx="5440680" cy="2583352"/>
          </a:xfrm>
        </p:spPr>
        <p:txBody>
          <a:bodyPr/>
          <a:lstStyle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419225"/>
            <a:ext cx="80963" cy="304800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37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>
            <a:spLocks noChangeArrowheads="1"/>
          </p:cNvSpPr>
          <p:nvPr userDrawn="1"/>
        </p:nvSpPr>
        <p:spPr bwMode="auto">
          <a:xfrm>
            <a:off x="80963" y="1419225"/>
            <a:ext cx="5935662" cy="3049969"/>
          </a:xfrm>
          <a:custGeom>
            <a:avLst/>
            <a:gdLst>
              <a:gd name="T0" fmla="*/ 1863 w 1864"/>
              <a:gd name="T1" fmla="*/ 1780 h 1781"/>
              <a:gd name="T2" fmla="*/ 0 w 1864"/>
              <a:gd name="T3" fmla="*/ 1780 h 1781"/>
              <a:gd name="T4" fmla="*/ 0 w 1864"/>
              <a:gd name="T5" fmla="*/ 0 h 1781"/>
              <a:gd name="T6" fmla="*/ 1863 w 1864"/>
              <a:gd name="T7" fmla="*/ 0 h 1781"/>
              <a:gd name="T8" fmla="*/ 1863 w 1864"/>
              <a:gd name="T9" fmla="*/ 1780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4" h="1781">
                <a:moveTo>
                  <a:pt x="1863" y="1780"/>
                </a:moveTo>
                <a:lnTo>
                  <a:pt x="0" y="1780"/>
                </a:lnTo>
                <a:lnTo>
                  <a:pt x="0" y="0"/>
                </a:lnTo>
                <a:lnTo>
                  <a:pt x="1863" y="0"/>
                </a:lnTo>
                <a:lnTo>
                  <a:pt x="1863" y="1780"/>
                </a:lnTo>
              </a:path>
            </a:pathLst>
          </a:custGeom>
          <a:solidFill>
            <a:srgbClr val="C9B89C"/>
          </a:solidFill>
          <a:ln w="9525" cap="flat">
            <a:noFill/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4263" y="1417320"/>
            <a:ext cx="2890837" cy="304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315" y="1609725"/>
            <a:ext cx="5440680" cy="2583352"/>
          </a:xfrm>
        </p:spPr>
        <p:txBody>
          <a:bodyPr/>
          <a:lstStyle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419225"/>
            <a:ext cx="80963" cy="304800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65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77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custGeom>
            <a:avLst/>
            <a:gdLst>
              <a:gd name="T0" fmla="*/ 4783 w 4784"/>
              <a:gd name="T1" fmla="*/ 2690 h 2691"/>
              <a:gd name="T2" fmla="*/ 0 w 4784"/>
              <a:gd name="T3" fmla="*/ 2690 h 2691"/>
              <a:gd name="T4" fmla="*/ 0 w 4784"/>
              <a:gd name="T5" fmla="*/ 0 h 2691"/>
              <a:gd name="T6" fmla="*/ 4783 w 4784"/>
              <a:gd name="T7" fmla="*/ 0 h 2691"/>
              <a:gd name="T8" fmla="*/ 4783 w 4784"/>
              <a:gd name="T9" fmla="*/ 2690 h 2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84" h="2691">
                <a:moveTo>
                  <a:pt x="4783" y="2690"/>
                </a:moveTo>
                <a:lnTo>
                  <a:pt x="0" y="2690"/>
                </a:lnTo>
                <a:lnTo>
                  <a:pt x="0" y="0"/>
                </a:lnTo>
                <a:lnTo>
                  <a:pt x="4783" y="0"/>
                </a:lnTo>
                <a:lnTo>
                  <a:pt x="4783" y="2690"/>
                </a:lnTo>
              </a:path>
            </a:pathLst>
          </a:custGeom>
          <a:solidFill>
            <a:srgbClr val="41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6" name="Picture 3"/>
          <p:cNvPicPr>
            <a:picLocks noChangeArrowheads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0" y="-8731"/>
            <a:ext cx="9144000" cy="5152231"/>
          </a:xfrm>
          <a:prstGeom prst="rect">
            <a:avLst/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23"/>
          <p:cNvSpPr>
            <a:spLocks noChangeArrowheads="1"/>
          </p:cNvSpPr>
          <p:nvPr userDrawn="1"/>
        </p:nvSpPr>
        <p:spPr bwMode="auto">
          <a:xfrm>
            <a:off x="3125691" y="1417319"/>
            <a:ext cx="6018309" cy="3054096"/>
          </a:xfrm>
          <a:custGeom>
            <a:avLst/>
            <a:gdLst>
              <a:gd name="T0" fmla="*/ 6374 w 6375"/>
              <a:gd name="T1" fmla="*/ 0 h 3226"/>
              <a:gd name="T2" fmla="*/ 0 w 6375"/>
              <a:gd name="T3" fmla="*/ 0 h 3226"/>
              <a:gd name="T4" fmla="*/ 0 w 6375"/>
              <a:gd name="T5" fmla="*/ 3225 h 3226"/>
              <a:gd name="T6" fmla="*/ 6374 w 6375"/>
              <a:gd name="T7" fmla="*/ 3225 h 3226"/>
              <a:gd name="T8" fmla="*/ 6374 w 6375"/>
              <a:gd name="T9" fmla="*/ 0 h 3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75" h="3226">
                <a:moveTo>
                  <a:pt x="6374" y="0"/>
                </a:moveTo>
                <a:lnTo>
                  <a:pt x="0" y="0"/>
                </a:lnTo>
                <a:lnTo>
                  <a:pt x="0" y="3225"/>
                </a:lnTo>
                <a:lnTo>
                  <a:pt x="6374" y="3225"/>
                </a:lnTo>
                <a:lnTo>
                  <a:pt x="6374" y="0"/>
                </a:lnTo>
              </a:path>
            </a:pathLst>
          </a:custGeom>
          <a:solidFill>
            <a:schemeClr val="tx1">
              <a:alpha val="65000"/>
            </a:schemeClr>
          </a:solidFill>
          <a:ln w="9525" cap="flat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SimSun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375650" y="136525"/>
            <a:ext cx="768350" cy="508000"/>
            <a:chOff x="8375650" y="136525"/>
            <a:chExt cx="768350" cy="50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8375650" y="136525"/>
              <a:ext cx="768350" cy="508000"/>
            </a:xfrm>
            <a:prstGeom prst="rect">
              <a:avLst/>
            </a:prstGeom>
            <a:gradFill flip="none" rotWithShape="1">
              <a:gsLst>
                <a:gs pos="42000">
                  <a:srgbClr val="CB0000"/>
                </a:gs>
                <a:gs pos="100000">
                  <a:srgbClr val="FF0000"/>
                </a:gs>
              </a:gsLst>
              <a:lin ang="9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"/>
            <p:cNvSpPr>
              <a:spLocks noChangeArrowheads="1"/>
            </p:cNvSpPr>
            <p:nvPr userDrawn="1"/>
          </p:nvSpPr>
          <p:spPr bwMode="auto">
            <a:xfrm>
              <a:off x="8496300" y="237042"/>
              <a:ext cx="415926" cy="304745"/>
            </a:xfrm>
            <a:custGeom>
              <a:avLst/>
              <a:gdLst>
                <a:gd name="T0" fmla="*/ 20009 w 26941"/>
                <a:gd name="T1" fmla="*/ 11336 h 19738"/>
                <a:gd name="T2" fmla="*/ 17971 w 26941"/>
                <a:gd name="T3" fmla="*/ 11674 h 19738"/>
                <a:gd name="T4" fmla="*/ 15620 w 26941"/>
                <a:gd name="T5" fmla="*/ 12396 h 19738"/>
                <a:gd name="T6" fmla="*/ 12917 w 26941"/>
                <a:gd name="T7" fmla="*/ 13599 h 19738"/>
                <a:gd name="T8" fmla="*/ 9836 w 26941"/>
                <a:gd name="T9" fmla="*/ 15372 h 19738"/>
                <a:gd name="T10" fmla="*/ 21212 w 26941"/>
                <a:gd name="T11" fmla="*/ 16921 h 19738"/>
                <a:gd name="T12" fmla="*/ 21869 w 26941"/>
                <a:gd name="T13" fmla="*/ 16832 h 19738"/>
                <a:gd name="T14" fmla="*/ 22591 w 26941"/>
                <a:gd name="T15" fmla="*/ 16520 h 19738"/>
                <a:gd name="T16" fmla="*/ 23185 w 26941"/>
                <a:gd name="T17" fmla="*/ 16006 h 19738"/>
                <a:gd name="T18" fmla="*/ 23626 w 26941"/>
                <a:gd name="T19" fmla="*/ 15332 h 19738"/>
                <a:gd name="T20" fmla="*/ 23859 w 26941"/>
                <a:gd name="T21" fmla="*/ 14538 h 19738"/>
                <a:gd name="T22" fmla="*/ 23875 w 26941"/>
                <a:gd name="T23" fmla="*/ 13823 h 19738"/>
                <a:gd name="T24" fmla="*/ 23674 w 26941"/>
                <a:gd name="T25" fmla="*/ 13038 h 19738"/>
                <a:gd name="T26" fmla="*/ 23273 w 26941"/>
                <a:gd name="T27" fmla="*/ 12339 h 19738"/>
                <a:gd name="T28" fmla="*/ 22704 w 26941"/>
                <a:gd name="T29" fmla="*/ 11785 h 19738"/>
                <a:gd name="T30" fmla="*/ 21998 w 26941"/>
                <a:gd name="T31" fmla="*/ 11409 h 19738"/>
                <a:gd name="T32" fmla="*/ 21212 w 26941"/>
                <a:gd name="T33" fmla="*/ 11280 h 19738"/>
                <a:gd name="T34" fmla="*/ 8721 w 26941"/>
                <a:gd name="T35" fmla="*/ 3507 h 19738"/>
                <a:gd name="T36" fmla="*/ 11938 w 26941"/>
                <a:gd name="T37" fmla="*/ 5488 h 19738"/>
                <a:gd name="T38" fmla="*/ 14753 w 26941"/>
                <a:gd name="T39" fmla="*/ 6876 h 19738"/>
                <a:gd name="T40" fmla="*/ 17224 w 26941"/>
                <a:gd name="T41" fmla="*/ 7751 h 19738"/>
                <a:gd name="T42" fmla="*/ 19358 w 26941"/>
                <a:gd name="T43" fmla="*/ 8200 h 19738"/>
                <a:gd name="T44" fmla="*/ 21212 w 26941"/>
                <a:gd name="T45" fmla="*/ 8336 h 19738"/>
                <a:gd name="T46" fmla="*/ 21869 w 26941"/>
                <a:gd name="T47" fmla="*/ 8248 h 19738"/>
                <a:gd name="T48" fmla="*/ 22591 w 26941"/>
                <a:gd name="T49" fmla="*/ 7935 h 19738"/>
                <a:gd name="T50" fmla="*/ 23185 w 26941"/>
                <a:gd name="T51" fmla="*/ 7430 h 19738"/>
                <a:gd name="T52" fmla="*/ 23626 w 26941"/>
                <a:gd name="T53" fmla="*/ 6756 h 19738"/>
                <a:gd name="T54" fmla="*/ 23859 w 26941"/>
                <a:gd name="T55" fmla="*/ 5954 h 19738"/>
                <a:gd name="T56" fmla="*/ 23875 w 26941"/>
                <a:gd name="T57" fmla="*/ 5223 h 19738"/>
                <a:gd name="T58" fmla="*/ 23674 w 26941"/>
                <a:gd name="T59" fmla="*/ 4405 h 19738"/>
                <a:gd name="T60" fmla="*/ 23273 w 26941"/>
                <a:gd name="T61" fmla="*/ 3707 h 19738"/>
                <a:gd name="T62" fmla="*/ 22704 w 26941"/>
                <a:gd name="T63" fmla="*/ 3169 h 19738"/>
                <a:gd name="T64" fmla="*/ 21998 w 26941"/>
                <a:gd name="T65" fmla="*/ 2816 h 19738"/>
                <a:gd name="T66" fmla="*/ 21212 w 26941"/>
                <a:gd name="T67" fmla="*/ 2696 h 19738"/>
                <a:gd name="T68" fmla="*/ 22568 w 26941"/>
                <a:gd name="T69" fmla="*/ 113 h 19738"/>
                <a:gd name="T70" fmla="*/ 24075 w 26941"/>
                <a:gd name="T71" fmla="*/ 658 h 19738"/>
                <a:gd name="T72" fmla="*/ 25336 w 26941"/>
                <a:gd name="T73" fmla="*/ 1605 h 19738"/>
                <a:gd name="T74" fmla="*/ 26283 w 26941"/>
                <a:gd name="T75" fmla="*/ 2881 h 19738"/>
                <a:gd name="T76" fmla="*/ 26827 w 26941"/>
                <a:gd name="T77" fmla="*/ 4397 h 19738"/>
                <a:gd name="T78" fmla="*/ 26932 w 26941"/>
                <a:gd name="T79" fmla="*/ 5833 h 19738"/>
                <a:gd name="T80" fmla="*/ 26539 w 26941"/>
                <a:gd name="T81" fmla="*/ 7654 h 19738"/>
                <a:gd name="T82" fmla="*/ 25624 w 26941"/>
                <a:gd name="T83" fmla="*/ 9195 h 19738"/>
                <a:gd name="T84" fmla="*/ 25424 w 26941"/>
                <a:gd name="T85" fmla="*/ 10205 h 19738"/>
                <a:gd name="T86" fmla="*/ 26419 w 26941"/>
                <a:gd name="T87" fmla="*/ 11674 h 19738"/>
                <a:gd name="T88" fmla="*/ 26908 w 26941"/>
                <a:gd name="T89" fmla="*/ 13462 h 19738"/>
                <a:gd name="T90" fmla="*/ 26875 w 26941"/>
                <a:gd name="T91" fmla="*/ 14947 h 19738"/>
                <a:gd name="T92" fmla="*/ 26403 w 26941"/>
                <a:gd name="T93" fmla="*/ 16520 h 19738"/>
                <a:gd name="T94" fmla="*/ 25520 w 26941"/>
                <a:gd name="T95" fmla="*/ 17867 h 19738"/>
                <a:gd name="T96" fmla="*/ 24308 w 26941"/>
                <a:gd name="T97" fmla="*/ 18910 h 19738"/>
                <a:gd name="T98" fmla="*/ 22832 w 26941"/>
                <a:gd name="T99" fmla="*/ 19561 h 19738"/>
                <a:gd name="T100" fmla="*/ 21453 w 26941"/>
                <a:gd name="T101" fmla="*/ 19737 h 19738"/>
                <a:gd name="T102" fmla="*/ 2038 w 26941"/>
                <a:gd name="T103" fmla="*/ 17755 h 19738"/>
                <a:gd name="T104" fmla="*/ 5038 w 26941"/>
                <a:gd name="T105" fmla="*/ 15227 h 19738"/>
                <a:gd name="T106" fmla="*/ 7919 w 26941"/>
                <a:gd name="T107" fmla="*/ 13206 h 19738"/>
                <a:gd name="T108" fmla="*/ 10646 w 26941"/>
                <a:gd name="T109" fmla="*/ 11625 h 19738"/>
                <a:gd name="T110" fmla="*/ 13182 w 26941"/>
                <a:gd name="T111" fmla="*/ 10421 h 19738"/>
                <a:gd name="T112" fmla="*/ 14368 w 26941"/>
                <a:gd name="T113" fmla="*/ 9668 h 19738"/>
                <a:gd name="T114" fmla="*/ 11946 w 26941"/>
                <a:gd name="T115" fmla="*/ 8634 h 19738"/>
                <a:gd name="T116" fmla="*/ 9307 w 26941"/>
                <a:gd name="T117" fmla="*/ 7253 h 19738"/>
                <a:gd name="T118" fmla="*/ 6499 w 26941"/>
                <a:gd name="T119" fmla="*/ 5480 h 19738"/>
                <a:gd name="T120" fmla="*/ 3554 w 26941"/>
                <a:gd name="T121" fmla="*/ 3249 h 19738"/>
                <a:gd name="T122" fmla="*/ 514 w 26941"/>
                <a:gd name="T123" fmla="*/ 506 h 19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1" h="19738">
                  <a:moveTo>
                    <a:pt x="21212" y="11280"/>
                  </a:moveTo>
                  <a:lnTo>
                    <a:pt x="21212" y="11280"/>
                  </a:lnTo>
                  <a:lnTo>
                    <a:pt x="20922" y="11280"/>
                  </a:lnTo>
                  <a:lnTo>
                    <a:pt x="20626" y="11288"/>
                  </a:lnTo>
                  <a:lnTo>
                    <a:pt x="20321" y="11313"/>
                  </a:lnTo>
                  <a:lnTo>
                    <a:pt x="20009" y="11336"/>
                  </a:lnTo>
                  <a:lnTo>
                    <a:pt x="19688" y="11368"/>
                  </a:lnTo>
                  <a:lnTo>
                    <a:pt x="19358" y="11409"/>
                  </a:lnTo>
                  <a:lnTo>
                    <a:pt x="19021" y="11456"/>
                  </a:lnTo>
                  <a:lnTo>
                    <a:pt x="18684" y="11521"/>
                  </a:lnTo>
                  <a:lnTo>
                    <a:pt x="18332" y="11593"/>
                  </a:lnTo>
                  <a:lnTo>
                    <a:pt x="17971" y="11674"/>
                  </a:lnTo>
                  <a:lnTo>
                    <a:pt x="17601" y="11762"/>
                  </a:lnTo>
                  <a:lnTo>
                    <a:pt x="17224" y="11865"/>
                  </a:lnTo>
                  <a:lnTo>
                    <a:pt x="16831" y="11978"/>
                  </a:lnTo>
                  <a:lnTo>
                    <a:pt x="16438" y="12106"/>
                  </a:lnTo>
                  <a:lnTo>
                    <a:pt x="16029" y="12243"/>
                  </a:lnTo>
                  <a:lnTo>
                    <a:pt x="15620" y="12396"/>
                  </a:lnTo>
                  <a:lnTo>
                    <a:pt x="15194" y="12564"/>
                  </a:lnTo>
                  <a:lnTo>
                    <a:pt x="14753" y="12740"/>
                  </a:lnTo>
                  <a:lnTo>
                    <a:pt x="14312" y="12933"/>
                  </a:lnTo>
                  <a:lnTo>
                    <a:pt x="13855" y="13141"/>
                  </a:lnTo>
                  <a:lnTo>
                    <a:pt x="13390" y="13359"/>
                  </a:lnTo>
                  <a:lnTo>
                    <a:pt x="12917" y="13599"/>
                  </a:lnTo>
                  <a:lnTo>
                    <a:pt x="12435" y="13856"/>
                  </a:lnTo>
                  <a:lnTo>
                    <a:pt x="11938" y="14121"/>
                  </a:lnTo>
                  <a:lnTo>
                    <a:pt x="11425" y="14409"/>
                  </a:lnTo>
                  <a:lnTo>
                    <a:pt x="10911" y="14715"/>
                  </a:lnTo>
                  <a:lnTo>
                    <a:pt x="10382" y="15036"/>
                  </a:lnTo>
                  <a:lnTo>
                    <a:pt x="9836" y="15372"/>
                  </a:lnTo>
                  <a:lnTo>
                    <a:pt x="9282" y="15733"/>
                  </a:lnTo>
                  <a:lnTo>
                    <a:pt x="8721" y="16110"/>
                  </a:lnTo>
                  <a:lnTo>
                    <a:pt x="8144" y="16503"/>
                  </a:lnTo>
                  <a:lnTo>
                    <a:pt x="7558" y="16921"/>
                  </a:lnTo>
                  <a:lnTo>
                    <a:pt x="7558" y="16921"/>
                  </a:lnTo>
                  <a:lnTo>
                    <a:pt x="21212" y="16921"/>
                  </a:lnTo>
                  <a:lnTo>
                    <a:pt x="21212" y="16921"/>
                  </a:lnTo>
                  <a:lnTo>
                    <a:pt x="21348" y="16912"/>
                  </a:lnTo>
                  <a:lnTo>
                    <a:pt x="21476" y="16904"/>
                  </a:lnTo>
                  <a:lnTo>
                    <a:pt x="21613" y="16889"/>
                  </a:lnTo>
                  <a:lnTo>
                    <a:pt x="21741" y="16864"/>
                  </a:lnTo>
                  <a:lnTo>
                    <a:pt x="21869" y="16832"/>
                  </a:lnTo>
                  <a:lnTo>
                    <a:pt x="21998" y="16792"/>
                  </a:lnTo>
                  <a:lnTo>
                    <a:pt x="22127" y="16752"/>
                  </a:lnTo>
                  <a:lnTo>
                    <a:pt x="22247" y="16704"/>
                  </a:lnTo>
                  <a:lnTo>
                    <a:pt x="22367" y="16648"/>
                  </a:lnTo>
                  <a:lnTo>
                    <a:pt x="22479" y="16583"/>
                  </a:lnTo>
                  <a:lnTo>
                    <a:pt x="22591" y="16520"/>
                  </a:lnTo>
                  <a:lnTo>
                    <a:pt x="22704" y="16448"/>
                  </a:lnTo>
                  <a:lnTo>
                    <a:pt x="22809" y="16367"/>
                  </a:lnTo>
                  <a:lnTo>
                    <a:pt x="22904" y="16287"/>
                  </a:lnTo>
                  <a:lnTo>
                    <a:pt x="23009" y="16199"/>
                  </a:lnTo>
                  <a:lnTo>
                    <a:pt x="23097" y="16102"/>
                  </a:lnTo>
                  <a:lnTo>
                    <a:pt x="23185" y="16006"/>
                  </a:lnTo>
                  <a:lnTo>
                    <a:pt x="23273" y="15909"/>
                  </a:lnTo>
                  <a:lnTo>
                    <a:pt x="23353" y="15798"/>
                  </a:lnTo>
                  <a:lnTo>
                    <a:pt x="23426" y="15693"/>
                  </a:lnTo>
                  <a:lnTo>
                    <a:pt x="23498" y="15573"/>
                  </a:lnTo>
                  <a:lnTo>
                    <a:pt x="23562" y="15460"/>
                  </a:lnTo>
                  <a:lnTo>
                    <a:pt x="23626" y="15332"/>
                  </a:lnTo>
                  <a:lnTo>
                    <a:pt x="23674" y="15212"/>
                  </a:lnTo>
                  <a:lnTo>
                    <a:pt x="23723" y="15084"/>
                  </a:lnTo>
                  <a:lnTo>
                    <a:pt x="23771" y="14947"/>
                  </a:lnTo>
                  <a:lnTo>
                    <a:pt x="23803" y="14818"/>
                  </a:lnTo>
                  <a:lnTo>
                    <a:pt x="23835" y="14675"/>
                  </a:lnTo>
                  <a:lnTo>
                    <a:pt x="23859" y="14538"/>
                  </a:lnTo>
                  <a:lnTo>
                    <a:pt x="23875" y="14394"/>
                  </a:lnTo>
                  <a:lnTo>
                    <a:pt x="23892" y="14249"/>
                  </a:lnTo>
                  <a:lnTo>
                    <a:pt x="23892" y="14096"/>
                  </a:lnTo>
                  <a:lnTo>
                    <a:pt x="23892" y="14096"/>
                  </a:lnTo>
                  <a:lnTo>
                    <a:pt x="23892" y="13960"/>
                  </a:lnTo>
                  <a:lnTo>
                    <a:pt x="23875" y="13823"/>
                  </a:lnTo>
                  <a:lnTo>
                    <a:pt x="23859" y="13687"/>
                  </a:lnTo>
                  <a:lnTo>
                    <a:pt x="23835" y="13551"/>
                  </a:lnTo>
                  <a:lnTo>
                    <a:pt x="23803" y="13422"/>
                  </a:lnTo>
                  <a:lnTo>
                    <a:pt x="23771" y="13294"/>
                  </a:lnTo>
                  <a:lnTo>
                    <a:pt x="23723" y="13166"/>
                  </a:lnTo>
                  <a:lnTo>
                    <a:pt x="23674" y="13038"/>
                  </a:lnTo>
                  <a:lnTo>
                    <a:pt x="23626" y="12908"/>
                  </a:lnTo>
                  <a:lnTo>
                    <a:pt x="23562" y="12788"/>
                  </a:lnTo>
                  <a:lnTo>
                    <a:pt x="23498" y="12677"/>
                  </a:lnTo>
                  <a:lnTo>
                    <a:pt x="23426" y="12556"/>
                  </a:lnTo>
                  <a:lnTo>
                    <a:pt x="23353" y="12444"/>
                  </a:lnTo>
                  <a:lnTo>
                    <a:pt x="23273" y="12339"/>
                  </a:lnTo>
                  <a:lnTo>
                    <a:pt x="23185" y="12235"/>
                  </a:lnTo>
                  <a:lnTo>
                    <a:pt x="23097" y="12138"/>
                  </a:lnTo>
                  <a:lnTo>
                    <a:pt x="23009" y="12043"/>
                  </a:lnTo>
                  <a:lnTo>
                    <a:pt x="22904" y="11946"/>
                  </a:lnTo>
                  <a:lnTo>
                    <a:pt x="22809" y="11865"/>
                  </a:lnTo>
                  <a:lnTo>
                    <a:pt x="22704" y="11785"/>
                  </a:lnTo>
                  <a:lnTo>
                    <a:pt x="22591" y="11705"/>
                  </a:lnTo>
                  <a:lnTo>
                    <a:pt x="22479" y="11634"/>
                  </a:lnTo>
                  <a:lnTo>
                    <a:pt x="22367" y="11569"/>
                  </a:lnTo>
                  <a:lnTo>
                    <a:pt x="22247" y="11513"/>
                  </a:lnTo>
                  <a:lnTo>
                    <a:pt x="22127" y="11456"/>
                  </a:lnTo>
                  <a:lnTo>
                    <a:pt x="21998" y="11409"/>
                  </a:lnTo>
                  <a:lnTo>
                    <a:pt x="21869" y="11368"/>
                  </a:lnTo>
                  <a:lnTo>
                    <a:pt x="21741" y="11336"/>
                  </a:lnTo>
                  <a:lnTo>
                    <a:pt x="21613" y="11313"/>
                  </a:lnTo>
                  <a:lnTo>
                    <a:pt x="21476" y="11296"/>
                  </a:lnTo>
                  <a:lnTo>
                    <a:pt x="21348" y="11280"/>
                  </a:lnTo>
                  <a:lnTo>
                    <a:pt x="21212" y="11280"/>
                  </a:lnTo>
                  <a:close/>
                  <a:moveTo>
                    <a:pt x="21212" y="2696"/>
                  </a:moveTo>
                  <a:lnTo>
                    <a:pt x="21212" y="2696"/>
                  </a:lnTo>
                  <a:lnTo>
                    <a:pt x="7558" y="2696"/>
                  </a:lnTo>
                  <a:lnTo>
                    <a:pt x="7558" y="2696"/>
                  </a:lnTo>
                  <a:lnTo>
                    <a:pt x="8144" y="3113"/>
                  </a:lnTo>
                  <a:lnTo>
                    <a:pt x="8721" y="3507"/>
                  </a:lnTo>
                  <a:lnTo>
                    <a:pt x="9282" y="3883"/>
                  </a:lnTo>
                  <a:lnTo>
                    <a:pt x="9836" y="4237"/>
                  </a:lnTo>
                  <a:lnTo>
                    <a:pt x="10382" y="4581"/>
                  </a:lnTo>
                  <a:lnTo>
                    <a:pt x="10911" y="4902"/>
                  </a:lnTo>
                  <a:lnTo>
                    <a:pt x="11425" y="5207"/>
                  </a:lnTo>
                  <a:lnTo>
                    <a:pt x="11938" y="5488"/>
                  </a:lnTo>
                  <a:lnTo>
                    <a:pt x="12435" y="5761"/>
                  </a:lnTo>
                  <a:lnTo>
                    <a:pt x="12917" y="6017"/>
                  </a:lnTo>
                  <a:lnTo>
                    <a:pt x="13390" y="6250"/>
                  </a:lnTo>
                  <a:lnTo>
                    <a:pt x="13855" y="6475"/>
                  </a:lnTo>
                  <a:lnTo>
                    <a:pt x="14312" y="6684"/>
                  </a:lnTo>
                  <a:lnTo>
                    <a:pt x="14753" y="6876"/>
                  </a:lnTo>
                  <a:lnTo>
                    <a:pt x="15194" y="7053"/>
                  </a:lnTo>
                  <a:lnTo>
                    <a:pt x="15620" y="7213"/>
                  </a:lnTo>
                  <a:lnTo>
                    <a:pt x="16029" y="7366"/>
                  </a:lnTo>
                  <a:lnTo>
                    <a:pt x="16438" y="7510"/>
                  </a:lnTo>
                  <a:lnTo>
                    <a:pt x="16831" y="7631"/>
                  </a:lnTo>
                  <a:lnTo>
                    <a:pt x="17224" y="7751"/>
                  </a:lnTo>
                  <a:lnTo>
                    <a:pt x="17601" y="7847"/>
                  </a:lnTo>
                  <a:lnTo>
                    <a:pt x="17971" y="7943"/>
                  </a:lnTo>
                  <a:lnTo>
                    <a:pt x="18332" y="8023"/>
                  </a:lnTo>
                  <a:lnTo>
                    <a:pt x="18684" y="8096"/>
                  </a:lnTo>
                  <a:lnTo>
                    <a:pt x="19021" y="8152"/>
                  </a:lnTo>
                  <a:lnTo>
                    <a:pt x="19358" y="8200"/>
                  </a:lnTo>
                  <a:lnTo>
                    <a:pt x="19688" y="8248"/>
                  </a:lnTo>
                  <a:lnTo>
                    <a:pt x="20009" y="8281"/>
                  </a:lnTo>
                  <a:lnTo>
                    <a:pt x="20321" y="8304"/>
                  </a:lnTo>
                  <a:lnTo>
                    <a:pt x="20626" y="8321"/>
                  </a:lnTo>
                  <a:lnTo>
                    <a:pt x="20922" y="8328"/>
                  </a:lnTo>
                  <a:lnTo>
                    <a:pt x="21212" y="8336"/>
                  </a:lnTo>
                  <a:lnTo>
                    <a:pt x="21212" y="8336"/>
                  </a:lnTo>
                  <a:lnTo>
                    <a:pt x="21348" y="8328"/>
                  </a:lnTo>
                  <a:lnTo>
                    <a:pt x="21476" y="8321"/>
                  </a:lnTo>
                  <a:lnTo>
                    <a:pt x="21613" y="8304"/>
                  </a:lnTo>
                  <a:lnTo>
                    <a:pt x="21741" y="8281"/>
                  </a:lnTo>
                  <a:lnTo>
                    <a:pt x="21869" y="8248"/>
                  </a:lnTo>
                  <a:lnTo>
                    <a:pt x="21998" y="8208"/>
                  </a:lnTo>
                  <a:lnTo>
                    <a:pt x="22127" y="8168"/>
                  </a:lnTo>
                  <a:lnTo>
                    <a:pt x="22247" y="8120"/>
                  </a:lnTo>
                  <a:lnTo>
                    <a:pt x="22367" y="8063"/>
                  </a:lnTo>
                  <a:lnTo>
                    <a:pt x="22479" y="8000"/>
                  </a:lnTo>
                  <a:lnTo>
                    <a:pt x="22591" y="7935"/>
                  </a:lnTo>
                  <a:lnTo>
                    <a:pt x="22704" y="7863"/>
                  </a:lnTo>
                  <a:lnTo>
                    <a:pt x="22809" y="7782"/>
                  </a:lnTo>
                  <a:lnTo>
                    <a:pt x="22904" y="7702"/>
                  </a:lnTo>
                  <a:lnTo>
                    <a:pt x="23009" y="7614"/>
                  </a:lnTo>
                  <a:lnTo>
                    <a:pt x="23097" y="7526"/>
                  </a:lnTo>
                  <a:lnTo>
                    <a:pt x="23185" y="7430"/>
                  </a:lnTo>
                  <a:lnTo>
                    <a:pt x="23273" y="7326"/>
                  </a:lnTo>
                  <a:lnTo>
                    <a:pt x="23353" y="7221"/>
                  </a:lnTo>
                  <a:lnTo>
                    <a:pt x="23426" y="7109"/>
                  </a:lnTo>
                  <a:lnTo>
                    <a:pt x="23498" y="6997"/>
                  </a:lnTo>
                  <a:lnTo>
                    <a:pt x="23562" y="6876"/>
                  </a:lnTo>
                  <a:lnTo>
                    <a:pt x="23626" y="6756"/>
                  </a:lnTo>
                  <a:lnTo>
                    <a:pt x="23674" y="6628"/>
                  </a:lnTo>
                  <a:lnTo>
                    <a:pt x="23723" y="6499"/>
                  </a:lnTo>
                  <a:lnTo>
                    <a:pt x="23771" y="6371"/>
                  </a:lnTo>
                  <a:lnTo>
                    <a:pt x="23803" y="6235"/>
                  </a:lnTo>
                  <a:lnTo>
                    <a:pt x="23835" y="6098"/>
                  </a:lnTo>
                  <a:lnTo>
                    <a:pt x="23859" y="5954"/>
                  </a:lnTo>
                  <a:lnTo>
                    <a:pt x="23875" y="5809"/>
                  </a:lnTo>
                  <a:lnTo>
                    <a:pt x="23892" y="5665"/>
                  </a:lnTo>
                  <a:lnTo>
                    <a:pt x="23892" y="5513"/>
                  </a:lnTo>
                  <a:lnTo>
                    <a:pt x="23892" y="5513"/>
                  </a:lnTo>
                  <a:lnTo>
                    <a:pt x="23892" y="5368"/>
                  </a:lnTo>
                  <a:lnTo>
                    <a:pt x="23875" y="5223"/>
                  </a:lnTo>
                  <a:lnTo>
                    <a:pt x="23859" y="5079"/>
                  </a:lnTo>
                  <a:lnTo>
                    <a:pt x="23835" y="4934"/>
                  </a:lnTo>
                  <a:lnTo>
                    <a:pt x="23803" y="4798"/>
                  </a:lnTo>
                  <a:lnTo>
                    <a:pt x="23771" y="4661"/>
                  </a:lnTo>
                  <a:lnTo>
                    <a:pt x="23723" y="4533"/>
                  </a:lnTo>
                  <a:lnTo>
                    <a:pt x="23674" y="4405"/>
                  </a:lnTo>
                  <a:lnTo>
                    <a:pt x="23626" y="4277"/>
                  </a:lnTo>
                  <a:lnTo>
                    <a:pt x="23562" y="4156"/>
                  </a:lnTo>
                  <a:lnTo>
                    <a:pt x="23498" y="4036"/>
                  </a:lnTo>
                  <a:lnTo>
                    <a:pt x="23426" y="3924"/>
                  </a:lnTo>
                  <a:lnTo>
                    <a:pt x="23353" y="3811"/>
                  </a:lnTo>
                  <a:lnTo>
                    <a:pt x="23273" y="3707"/>
                  </a:lnTo>
                  <a:lnTo>
                    <a:pt x="23185" y="3603"/>
                  </a:lnTo>
                  <a:lnTo>
                    <a:pt x="23097" y="3507"/>
                  </a:lnTo>
                  <a:lnTo>
                    <a:pt x="23009" y="3418"/>
                  </a:lnTo>
                  <a:lnTo>
                    <a:pt x="22904" y="3330"/>
                  </a:lnTo>
                  <a:lnTo>
                    <a:pt x="22809" y="3242"/>
                  </a:lnTo>
                  <a:lnTo>
                    <a:pt x="22704" y="3169"/>
                  </a:lnTo>
                  <a:lnTo>
                    <a:pt x="22591" y="3097"/>
                  </a:lnTo>
                  <a:lnTo>
                    <a:pt x="22479" y="3025"/>
                  </a:lnTo>
                  <a:lnTo>
                    <a:pt x="22367" y="2969"/>
                  </a:lnTo>
                  <a:lnTo>
                    <a:pt x="22247" y="2913"/>
                  </a:lnTo>
                  <a:lnTo>
                    <a:pt x="22127" y="2865"/>
                  </a:lnTo>
                  <a:lnTo>
                    <a:pt x="21998" y="2816"/>
                  </a:lnTo>
                  <a:lnTo>
                    <a:pt x="21869" y="2785"/>
                  </a:lnTo>
                  <a:lnTo>
                    <a:pt x="21741" y="2752"/>
                  </a:lnTo>
                  <a:lnTo>
                    <a:pt x="21613" y="2728"/>
                  </a:lnTo>
                  <a:lnTo>
                    <a:pt x="21476" y="2712"/>
                  </a:lnTo>
                  <a:lnTo>
                    <a:pt x="21348" y="2696"/>
                  </a:lnTo>
                  <a:lnTo>
                    <a:pt x="21212" y="2696"/>
                  </a:lnTo>
                  <a:close/>
                  <a:moveTo>
                    <a:pt x="21453" y="0"/>
                  </a:moveTo>
                  <a:lnTo>
                    <a:pt x="21453" y="0"/>
                  </a:lnTo>
                  <a:lnTo>
                    <a:pt x="21741" y="8"/>
                  </a:lnTo>
                  <a:lnTo>
                    <a:pt x="22014" y="24"/>
                  </a:lnTo>
                  <a:lnTo>
                    <a:pt x="22295" y="65"/>
                  </a:lnTo>
                  <a:lnTo>
                    <a:pt x="22568" y="113"/>
                  </a:lnTo>
                  <a:lnTo>
                    <a:pt x="22832" y="168"/>
                  </a:lnTo>
                  <a:lnTo>
                    <a:pt x="23089" y="241"/>
                  </a:lnTo>
                  <a:lnTo>
                    <a:pt x="23346" y="329"/>
                  </a:lnTo>
                  <a:lnTo>
                    <a:pt x="23594" y="426"/>
                  </a:lnTo>
                  <a:lnTo>
                    <a:pt x="23843" y="537"/>
                  </a:lnTo>
                  <a:lnTo>
                    <a:pt x="24075" y="658"/>
                  </a:lnTo>
                  <a:lnTo>
                    <a:pt x="24308" y="794"/>
                  </a:lnTo>
                  <a:lnTo>
                    <a:pt x="24526" y="938"/>
                  </a:lnTo>
                  <a:lnTo>
                    <a:pt x="24742" y="1091"/>
                  </a:lnTo>
                  <a:lnTo>
                    <a:pt x="24950" y="1251"/>
                  </a:lnTo>
                  <a:lnTo>
                    <a:pt x="25151" y="1429"/>
                  </a:lnTo>
                  <a:lnTo>
                    <a:pt x="25336" y="1605"/>
                  </a:lnTo>
                  <a:lnTo>
                    <a:pt x="25520" y="1797"/>
                  </a:lnTo>
                  <a:lnTo>
                    <a:pt x="25689" y="1998"/>
                  </a:lnTo>
                  <a:lnTo>
                    <a:pt x="25857" y="2206"/>
                  </a:lnTo>
                  <a:lnTo>
                    <a:pt x="26010" y="2423"/>
                  </a:lnTo>
                  <a:lnTo>
                    <a:pt x="26146" y="2648"/>
                  </a:lnTo>
                  <a:lnTo>
                    <a:pt x="26283" y="2881"/>
                  </a:lnTo>
                  <a:lnTo>
                    <a:pt x="26403" y="3113"/>
                  </a:lnTo>
                  <a:lnTo>
                    <a:pt x="26507" y="3362"/>
                  </a:lnTo>
                  <a:lnTo>
                    <a:pt x="26611" y="3610"/>
                  </a:lnTo>
                  <a:lnTo>
                    <a:pt x="26692" y="3868"/>
                  </a:lnTo>
                  <a:lnTo>
                    <a:pt x="26764" y="4132"/>
                  </a:lnTo>
                  <a:lnTo>
                    <a:pt x="26827" y="4397"/>
                  </a:lnTo>
                  <a:lnTo>
                    <a:pt x="26875" y="4670"/>
                  </a:lnTo>
                  <a:lnTo>
                    <a:pt x="26908" y="4951"/>
                  </a:lnTo>
                  <a:lnTo>
                    <a:pt x="26932" y="5232"/>
                  </a:lnTo>
                  <a:lnTo>
                    <a:pt x="26940" y="5513"/>
                  </a:lnTo>
                  <a:lnTo>
                    <a:pt x="26940" y="5513"/>
                  </a:lnTo>
                  <a:lnTo>
                    <a:pt x="26932" y="5833"/>
                  </a:lnTo>
                  <a:lnTo>
                    <a:pt x="26908" y="6154"/>
                  </a:lnTo>
                  <a:lnTo>
                    <a:pt x="26860" y="6467"/>
                  </a:lnTo>
                  <a:lnTo>
                    <a:pt x="26804" y="6772"/>
                  </a:lnTo>
                  <a:lnTo>
                    <a:pt x="26732" y="7077"/>
                  </a:lnTo>
                  <a:lnTo>
                    <a:pt x="26644" y="7366"/>
                  </a:lnTo>
                  <a:lnTo>
                    <a:pt x="26539" y="7654"/>
                  </a:lnTo>
                  <a:lnTo>
                    <a:pt x="26419" y="7935"/>
                  </a:lnTo>
                  <a:lnTo>
                    <a:pt x="26290" y="8208"/>
                  </a:lnTo>
                  <a:lnTo>
                    <a:pt x="26138" y="8473"/>
                  </a:lnTo>
                  <a:lnTo>
                    <a:pt x="25977" y="8722"/>
                  </a:lnTo>
                  <a:lnTo>
                    <a:pt x="25809" y="8962"/>
                  </a:lnTo>
                  <a:lnTo>
                    <a:pt x="25624" y="9195"/>
                  </a:lnTo>
                  <a:lnTo>
                    <a:pt x="25424" y="9412"/>
                  </a:lnTo>
                  <a:lnTo>
                    <a:pt x="25207" y="9612"/>
                  </a:lnTo>
                  <a:lnTo>
                    <a:pt x="24990" y="9805"/>
                  </a:lnTo>
                  <a:lnTo>
                    <a:pt x="24990" y="9805"/>
                  </a:lnTo>
                  <a:lnTo>
                    <a:pt x="25207" y="9997"/>
                  </a:lnTo>
                  <a:lnTo>
                    <a:pt x="25424" y="10205"/>
                  </a:lnTo>
                  <a:lnTo>
                    <a:pt x="25624" y="10421"/>
                  </a:lnTo>
                  <a:lnTo>
                    <a:pt x="25809" y="10646"/>
                  </a:lnTo>
                  <a:lnTo>
                    <a:pt x="25977" y="10887"/>
                  </a:lnTo>
                  <a:lnTo>
                    <a:pt x="26138" y="11143"/>
                  </a:lnTo>
                  <a:lnTo>
                    <a:pt x="26290" y="11401"/>
                  </a:lnTo>
                  <a:lnTo>
                    <a:pt x="26419" y="11674"/>
                  </a:lnTo>
                  <a:lnTo>
                    <a:pt x="26539" y="11955"/>
                  </a:lnTo>
                  <a:lnTo>
                    <a:pt x="26644" y="12243"/>
                  </a:lnTo>
                  <a:lnTo>
                    <a:pt x="26732" y="12540"/>
                  </a:lnTo>
                  <a:lnTo>
                    <a:pt x="26804" y="12845"/>
                  </a:lnTo>
                  <a:lnTo>
                    <a:pt x="26860" y="13149"/>
                  </a:lnTo>
                  <a:lnTo>
                    <a:pt x="26908" y="13462"/>
                  </a:lnTo>
                  <a:lnTo>
                    <a:pt x="26932" y="13775"/>
                  </a:lnTo>
                  <a:lnTo>
                    <a:pt x="26940" y="14096"/>
                  </a:lnTo>
                  <a:lnTo>
                    <a:pt x="26940" y="14096"/>
                  </a:lnTo>
                  <a:lnTo>
                    <a:pt x="26932" y="14385"/>
                  </a:lnTo>
                  <a:lnTo>
                    <a:pt x="26908" y="14666"/>
                  </a:lnTo>
                  <a:lnTo>
                    <a:pt x="26875" y="14947"/>
                  </a:lnTo>
                  <a:lnTo>
                    <a:pt x="26827" y="15220"/>
                  </a:lnTo>
                  <a:lnTo>
                    <a:pt x="26764" y="15493"/>
                  </a:lnTo>
                  <a:lnTo>
                    <a:pt x="26692" y="15758"/>
                  </a:lnTo>
                  <a:lnTo>
                    <a:pt x="26611" y="16014"/>
                  </a:lnTo>
                  <a:lnTo>
                    <a:pt x="26507" y="16270"/>
                  </a:lnTo>
                  <a:lnTo>
                    <a:pt x="26403" y="16520"/>
                  </a:lnTo>
                  <a:lnTo>
                    <a:pt x="26283" y="16761"/>
                  </a:lnTo>
                  <a:lnTo>
                    <a:pt x="26146" y="17001"/>
                  </a:lnTo>
                  <a:lnTo>
                    <a:pt x="26010" y="17225"/>
                  </a:lnTo>
                  <a:lnTo>
                    <a:pt x="25857" y="17450"/>
                  </a:lnTo>
                  <a:lnTo>
                    <a:pt x="25689" y="17667"/>
                  </a:lnTo>
                  <a:lnTo>
                    <a:pt x="25520" y="17867"/>
                  </a:lnTo>
                  <a:lnTo>
                    <a:pt x="25336" y="18068"/>
                  </a:lnTo>
                  <a:lnTo>
                    <a:pt x="25151" y="18253"/>
                  </a:lnTo>
                  <a:lnTo>
                    <a:pt x="24950" y="18438"/>
                  </a:lnTo>
                  <a:lnTo>
                    <a:pt x="24742" y="18606"/>
                  </a:lnTo>
                  <a:lnTo>
                    <a:pt x="24526" y="18759"/>
                  </a:lnTo>
                  <a:lnTo>
                    <a:pt x="24308" y="18910"/>
                  </a:lnTo>
                  <a:lnTo>
                    <a:pt x="24075" y="19047"/>
                  </a:lnTo>
                  <a:lnTo>
                    <a:pt x="23843" y="19175"/>
                  </a:lnTo>
                  <a:lnTo>
                    <a:pt x="23594" y="19288"/>
                  </a:lnTo>
                  <a:lnTo>
                    <a:pt x="23346" y="19392"/>
                  </a:lnTo>
                  <a:lnTo>
                    <a:pt x="23089" y="19481"/>
                  </a:lnTo>
                  <a:lnTo>
                    <a:pt x="22832" y="19561"/>
                  </a:lnTo>
                  <a:lnTo>
                    <a:pt x="22568" y="19624"/>
                  </a:lnTo>
                  <a:lnTo>
                    <a:pt x="22295" y="19672"/>
                  </a:lnTo>
                  <a:lnTo>
                    <a:pt x="22014" y="19705"/>
                  </a:lnTo>
                  <a:lnTo>
                    <a:pt x="21741" y="19729"/>
                  </a:lnTo>
                  <a:lnTo>
                    <a:pt x="21453" y="19737"/>
                  </a:lnTo>
                  <a:lnTo>
                    <a:pt x="21453" y="19737"/>
                  </a:lnTo>
                  <a:lnTo>
                    <a:pt x="0" y="19737"/>
                  </a:lnTo>
                  <a:lnTo>
                    <a:pt x="0" y="19737"/>
                  </a:lnTo>
                  <a:lnTo>
                    <a:pt x="514" y="19215"/>
                  </a:lnTo>
                  <a:lnTo>
                    <a:pt x="1027" y="18710"/>
                  </a:lnTo>
                  <a:lnTo>
                    <a:pt x="1532" y="18228"/>
                  </a:lnTo>
                  <a:lnTo>
                    <a:pt x="2038" y="17755"/>
                  </a:lnTo>
                  <a:lnTo>
                    <a:pt x="2551" y="17298"/>
                  </a:lnTo>
                  <a:lnTo>
                    <a:pt x="3048" y="16856"/>
                  </a:lnTo>
                  <a:lnTo>
                    <a:pt x="3554" y="16423"/>
                  </a:lnTo>
                  <a:lnTo>
                    <a:pt x="4051" y="16014"/>
                  </a:lnTo>
                  <a:lnTo>
                    <a:pt x="4549" y="15613"/>
                  </a:lnTo>
                  <a:lnTo>
                    <a:pt x="5038" y="15227"/>
                  </a:lnTo>
                  <a:lnTo>
                    <a:pt x="5528" y="14859"/>
                  </a:lnTo>
                  <a:lnTo>
                    <a:pt x="6018" y="14505"/>
                  </a:lnTo>
                  <a:lnTo>
                    <a:pt x="6499" y="14161"/>
                  </a:lnTo>
                  <a:lnTo>
                    <a:pt x="6980" y="13832"/>
                  </a:lnTo>
                  <a:lnTo>
                    <a:pt x="7453" y="13511"/>
                  </a:lnTo>
                  <a:lnTo>
                    <a:pt x="7919" y="13206"/>
                  </a:lnTo>
                  <a:lnTo>
                    <a:pt x="8392" y="12917"/>
                  </a:lnTo>
                  <a:lnTo>
                    <a:pt x="8849" y="12636"/>
                  </a:lnTo>
                  <a:lnTo>
                    <a:pt x="9307" y="12364"/>
                  </a:lnTo>
                  <a:lnTo>
                    <a:pt x="9756" y="12106"/>
                  </a:lnTo>
                  <a:lnTo>
                    <a:pt x="10205" y="11858"/>
                  </a:lnTo>
                  <a:lnTo>
                    <a:pt x="10646" y="11625"/>
                  </a:lnTo>
                  <a:lnTo>
                    <a:pt x="11087" y="11401"/>
                  </a:lnTo>
                  <a:lnTo>
                    <a:pt x="11521" y="11184"/>
                  </a:lnTo>
                  <a:lnTo>
                    <a:pt x="11946" y="10983"/>
                  </a:lnTo>
                  <a:lnTo>
                    <a:pt x="12363" y="10782"/>
                  </a:lnTo>
                  <a:lnTo>
                    <a:pt x="12781" y="10598"/>
                  </a:lnTo>
                  <a:lnTo>
                    <a:pt x="13182" y="10421"/>
                  </a:lnTo>
                  <a:lnTo>
                    <a:pt x="13582" y="10253"/>
                  </a:lnTo>
                  <a:lnTo>
                    <a:pt x="13983" y="10100"/>
                  </a:lnTo>
                  <a:lnTo>
                    <a:pt x="14368" y="9948"/>
                  </a:lnTo>
                  <a:lnTo>
                    <a:pt x="14745" y="9805"/>
                  </a:lnTo>
                  <a:lnTo>
                    <a:pt x="14745" y="9805"/>
                  </a:lnTo>
                  <a:lnTo>
                    <a:pt x="14368" y="9668"/>
                  </a:lnTo>
                  <a:lnTo>
                    <a:pt x="13983" y="9516"/>
                  </a:lnTo>
                  <a:lnTo>
                    <a:pt x="13582" y="9356"/>
                  </a:lnTo>
                  <a:lnTo>
                    <a:pt x="13182" y="9187"/>
                  </a:lnTo>
                  <a:lnTo>
                    <a:pt x="12781" y="9010"/>
                  </a:lnTo>
                  <a:lnTo>
                    <a:pt x="12363" y="8825"/>
                  </a:lnTo>
                  <a:lnTo>
                    <a:pt x="11946" y="8634"/>
                  </a:lnTo>
                  <a:lnTo>
                    <a:pt x="11521" y="8433"/>
                  </a:lnTo>
                  <a:lnTo>
                    <a:pt x="11087" y="8216"/>
                  </a:lnTo>
                  <a:lnTo>
                    <a:pt x="10646" y="7992"/>
                  </a:lnTo>
                  <a:lnTo>
                    <a:pt x="10205" y="7759"/>
                  </a:lnTo>
                  <a:lnTo>
                    <a:pt x="9756" y="7510"/>
                  </a:lnTo>
                  <a:lnTo>
                    <a:pt x="9307" y="7253"/>
                  </a:lnTo>
                  <a:lnTo>
                    <a:pt x="8849" y="6989"/>
                  </a:lnTo>
                  <a:lnTo>
                    <a:pt x="8392" y="6708"/>
                  </a:lnTo>
                  <a:lnTo>
                    <a:pt x="7919" y="6419"/>
                  </a:lnTo>
                  <a:lnTo>
                    <a:pt x="7453" y="6114"/>
                  </a:lnTo>
                  <a:lnTo>
                    <a:pt x="6980" y="5801"/>
                  </a:lnTo>
                  <a:lnTo>
                    <a:pt x="6499" y="5480"/>
                  </a:lnTo>
                  <a:lnTo>
                    <a:pt x="6018" y="5135"/>
                  </a:lnTo>
                  <a:lnTo>
                    <a:pt x="5528" y="4790"/>
                  </a:lnTo>
                  <a:lnTo>
                    <a:pt x="5038" y="4421"/>
                  </a:lnTo>
                  <a:lnTo>
                    <a:pt x="4549" y="4044"/>
                  </a:lnTo>
                  <a:lnTo>
                    <a:pt x="4051" y="3651"/>
                  </a:lnTo>
                  <a:lnTo>
                    <a:pt x="3554" y="3249"/>
                  </a:lnTo>
                  <a:lnTo>
                    <a:pt x="3048" y="2825"/>
                  </a:lnTo>
                  <a:lnTo>
                    <a:pt x="2551" y="2391"/>
                  </a:lnTo>
                  <a:lnTo>
                    <a:pt x="2038" y="1942"/>
                  </a:lnTo>
                  <a:lnTo>
                    <a:pt x="1532" y="1476"/>
                  </a:lnTo>
                  <a:lnTo>
                    <a:pt x="1027" y="1003"/>
                  </a:lnTo>
                  <a:lnTo>
                    <a:pt x="514" y="506"/>
                  </a:lnTo>
                  <a:lnTo>
                    <a:pt x="0" y="0"/>
                  </a:lnTo>
                  <a:lnTo>
                    <a:pt x="21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0" y="1418555"/>
            <a:ext cx="2971800" cy="3048670"/>
          </a:xfrm>
          <a:solidFill>
            <a:srgbClr val="A6A6A6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3435350" y="2819400"/>
            <a:ext cx="5424321" cy="1377950"/>
          </a:xfrm>
        </p:spPr>
        <p:txBody>
          <a:bodyPr tIns="0" bIns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l">
              <a:buNone/>
              <a:defRPr sz="1600">
                <a:solidFill>
                  <a:srgbClr val="D9D9D9"/>
                </a:solidFill>
              </a:defRPr>
            </a:lvl2pPr>
            <a:lvl3pPr marL="914400" indent="0" algn="l">
              <a:buNone/>
              <a:defRPr sz="1600">
                <a:solidFill>
                  <a:srgbClr val="D9D9D9"/>
                </a:solidFill>
              </a:defRPr>
            </a:lvl3pPr>
            <a:lvl4pPr marL="1371600" indent="0" algn="l">
              <a:buNone/>
              <a:defRPr sz="1600">
                <a:solidFill>
                  <a:srgbClr val="D9D9D9"/>
                </a:solidFill>
              </a:defRPr>
            </a:lvl4pPr>
            <a:lvl5pPr marL="1828800" indent="0" algn="l">
              <a:buNone/>
              <a:defRPr sz="160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1418555"/>
            <a:ext cx="80963" cy="3054350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384550" y="1473200"/>
            <a:ext cx="2343150" cy="1270000"/>
          </a:xfrm>
        </p:spPr>
        <p:txBody>
          <a:bodyPr>
            <a:noAutofit/>
          </a:bodyPr>
          <a:lstStyle>
            <a:lvl1pPr marL="0" indent="0">
              <a:buNone/>
              <a:defRPr sz="8200" spc="-15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5626100" y="1676400"/>
            <a:ext cx="3105976" cy="55245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None/>
              <a:defRPr sz="4200" spc="-12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5651333" y="2209800"/>
            <a:ext cx="3105976" cy="495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058255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/>
          <p:cNvSpPr>
            <a:spLocks noChangeArrowheads="1"/>
          </p:cNvSpPr>
          <p:nvPr userDrawn="1"/>
        </p:nvSpPr>
        <p:spPr bwMode="auto">
          <a:xfrm>
            <a:off x="0" y="0"/>
            <a:ext cx="9144000" cy="5148072"/>
          </a:xfrm>
          <a:custGeom>
            <a:avLst/>
            <a:gdLst>
              <a:gd name="T0" fmla="*/ 9683 w 9684"/>
              <a:gd name="T1" fmla="*/ 5445 h 5446"/>
              <a:gd name="T2" fmla="*/ 0 w 9684"/>
              <a:gd name="T3" fmla="*/ 5445 h 5446"/>
              <a:gd name="T4" fmla="*/ 0 w 9684"/>
              <a:gd name="T5" fmla="*/ 0 h 5446"/>
              <a:gd name="T6" fmla="*/ 9683 w 9684"/>
              <a:gd name="T7" fmla="*/ 0 h 5446"/>
              <a:gd name="T8" fmla="*/ 9683 w 9684"/>
              <a:gd name="T9" fmla="*/ 5445 h 5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84" h="5446">
                <a:moveTo>
                  <a:pt x="9683" y="5445"/>
                </a:moveTo>
                <a:lnTo>
                  <a:pt x="0" y="5445"/>
                </a:lnTo>
                <a:lnTo>
                  <a:pt x="0" y="0"/>
                </a:lnTo>
                <a:lnTo>
                  <a:pt x="9683" y="0"/>
                </a:lnTo>
                <a:lnTo>
                  <a:pt x="9683" y="5445"/>
                </a:lnTo>
              </a:path>
            </a:pathLst>
          </a:custGeom>
          <a:solidFill>
            <a:srgbClr val="482100"/>
          </a:solidFill>
          <a:ln w="9525" cap="flat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SimSun" charset="0"/>
            </a:endParaRPr>
          </a:p>
        </p:txBody>
      </p:sp>
      <p:pic>
        <p:nvPicPr>
          <p:cNvPr id="9" name="Picture 3"/>
          <p:cNvPicPr>
            <a:picLocks noChangeArrowheads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 flipH="1">
            <a:off x="0" y="-8731"/>
            <a:ext cx="9144000" cy="5152231"/>
          </a:xfrm>
          <a:prstGeom prst="rect">
            <a:avLst/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23"/>
          <p:cNvSpPr>
            <a:spLocks noChangeArrowheads="1"/>
          </p:cNvSpPr>
          <p:nvPr userDrawn="1"/>
        </p:nvSpPr>
        <p:spPr bwMode="auto">
          <a:xfrm>
            <a:off x="3125691" y="1417320"/>
            <a:ext cx="6018309" cy="3046613"/>
          </a:xfrm>
          <a:custGeom>
            <a:avLst/>
            <a:gdLst>
              <a:gd name="T0" fmla="*/ 6374 w 6375"/>
              <a:gd name="T1" fmla="*/ 0 h 3226"/>
              <a:gd name="T2" fmla="*/ 0 w 6375"/>
              <a:gd name="T3" fmla="*/ 0 h 3226"/>
              <a:gd name="T4" fmla="*/ 0 w 6375"/>
              <a:gd name="T5" fmla="*/ 3225 h 3226"/>
              <a:gd name="T6" fmla="*/ 6374 w 6375"/>
              <a:gd name="T7" fmla="*/ 3225 h 3226"/>
              <a:gd name="T8" fmla="*/ 6374 w 6375"/>
              <a:gd name="T9" fmla="*/ 0 h 3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75" h="3226">
                <a:moveTo>
                  <a:pt x="6374" y="0"/>
                </a:moveTo>
                <a:lnTo>
                  <a:pt x="0" y="0"/>
                </a:lnTo>
                <a:lnTo>
                  <a:pt x="0" y="3225"/>
                </a:lnTo>
                <a:lnTo>
                  <a:pt x="6374" y="3225"/>
                </a:lnTo>
                <a:lnTo>
                  <a:pt x="6374" y="0"/>
                </a:lnTo>
              </a:path>
            </a:pathLst>
          </a:custGeom>
          <a:solidFill>
            <a:srgbClr val="000000">
              <a:alpha val="65000"/>
            </a:srgbClr>
          </a:solidFill>
          <a:ln w="9525" cap="flat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SimSun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375650" y="136525"/>
            <a:ext cx="768350" cy="508000"/>
            <a:chOff x="8375650" y="136525"/>
            <a:chExt cx="768350" cy="50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8375650" y="136525"/>
              <a:ext cx="768350" cy="508000"/>
            </a:xfrm>
            <a:prstGeom prst="rect">
              <a:avLst/>
            </a:prstGeom>
            <a:gradFill flip="none" rotWithShape="1">
              <a:gsLst>
                <a:gs pos="42000">
                  <a:srgbClr val="CB0000"/>
                </a:gs>
                <a:gs pos="100000">
                  <a:srgbClr val="FF0000"/>
                </a:gs>
              </a:gsLst>
              <a:lin ang="9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"/>
            <p:cNvSpPr>
              <a:spLocks noChangeArrowheads="1"/>
            </p:cNvSpPr>
            <p:nvPr userDrawn="1"/>
          </p:nvSpPr>
          <p:spPr bwMode="auto">
            <a:xfrm>
              <a:off x="8496300" y="237042"/>
              <a:ext cx="415926" cy="304745"/>
            </a:xfrm>
            <a:custGeom>
              <a:avLst/>
              <a:gdLst>
                <a:gd name="T0" fmla="*/ 20009 w 26941"/>
                <a:gd name="T1" fmla="*/ 11336 h 19738"/>
                <a:gd name="T2" fmla="*/ 17971 w 26941"/>
                <a:gd name="T3" fmla="*/ 11674 h 19738"/>
                <a:gd name="T4" fmla="*/ 15620 w 26941"/>
                <a:gd name="T5" fmla="*/ 12396 h 19738"/>
                <a:gd name="T6" fmla="*/ 12917 w 26941"/>
                <a:gd name="T7" fmla="*/ 13599 h 19738"/>
                <a:gd name="T8" fmla="*/ 9836 w 26941"/>
                <a:gd name="T9" fmla="*/ 15372 h 19738"/>
                <a:gd name="T10" fmla="*/ 21212 w 26941"/>
                <a:gd name="T11" fmla="*/ 16921 h 19738"/>
                <a:gd name="T12" fmla="*/ 21869 w 26941"/>
                <a:gd name="T13" fmla="*/ 16832 h 19738"/>
                <a:gd name="T14" fmla="*/ 22591 w 26941"/>
                <a:gd name="T15" fmla="*/ 16520 h 19738"/>
                <a:gd name="T16" fmla="*/ 23185 w 26941"/>
                <a:gd name="T17" fmla="*/ 16006 h 19738"/>
                <a:gd name="T18" fmla="*/ 23626 w 26941"/>
                <a:gd name="T19" fmla="*/ 15332 h 19738"/>
                <a:gd name="T20" fmla="*/ 23859 w 26941"/>
                <a:gd name="T21" fmla="*/ 14538 h 19738"/>
                <a:gd name="T22" fmla="*/ 23875 w 26941"/>
                <a:gd name="T23" fmla="*/ 13823 h 19738"/>
                <a:gd name="T24" fmla="*/ 23674 w 26941"/>
                <a:gd name="T25" fmla="*/ 13038 h 19738"/>
                <a:gd name="T26" fmla="*/ 23273 w 26941"/>
                <a:gd name="T27" fmla="*/ 12339 h 19738"/>
                <a:gd name="T28" fmla="*/ 22704 w 26941"/>
                <a:gd name="T29" fmla="*/ 11785 h 19738"/>
                <a:gd name="T30" fmla="*/ 21998 w 26941"/>
                <a:gd name="T31" fmla="*/ 11409 h 19738"/>
                <a:gd name="T32" fmla="*/ 21212 w 26941"/>
                <a:gd name="T33" fmla="*/ 11280 h 19738"/>
                <a:gd name="T34" fmla="*/ 8721 w 26941"/>
                <a:gd name="T35" fmla="*/ 3507 h 19738"/>
                <a:gd name="T36" fmla="*/ 11938 w 26941"/>
                <a:gd name="T37" fmla="*/ 5488 h 19738"/>
                <a:gd name="T38" fmla="*/ 14753 w 26941"/>
                <a:gd name="T39" fmla="*/ 6876 h 19738"/>
                <a:gd name="T40" fmla="*/ 17224 w 26941"/>
                <a:gd name="T41" fmla="*/ 7751 h 19738"/>
                <a:gd name="T42" fmla="*/ 19358 w 26941"/>
                <a:gd name="T43" fmla="*/ 8200 h 19738"/>
                <a:gd name="T44" fmla="*/ 21212 w 26941"/>
                <a:gd name="T45" fmla="*/ 8336 h 19738"/>
                <a:gd name="T46" fmla="*/ 21869 w 26941"/>
                <a:gd name="T47" fmla="*/ 8248 h 19738"/>
                <a:gd name="T48" fmla="*/ 22591 w 26941"/>
                <a:gd name="T49" fmla="*/ 7935 h 19738"/>
                <a:gd name="T50" fmla="*/ 23185 w 26941"/>
                <a:gd name="T51" fmla="*/ 7430 h 19738"/>
                <a:gd name="T52" fmla="*/ 23626 w 26941"/>
                <a:gd name="T53" fmla="*/ 6756 h 19738"/>
                <a:gd name="T54" fmla="*/ 23859 w 26941"/>
                <a:gd name="T55" fmla="*/ 5954 h 19738"/>
                <a:gd name="T56" fmla="*/ 23875 w 26941"/>
                <a:gd name="T57" fmla="*/ 5223 h 19738"/>
                <a:gd name="T58" fmla="*/ 23674 w 26941"/>
                <a:gd name="T59" fmla="*/ 4405 h 19738"/>
                <a:gd name="T60" fmla="*/ 23273 w 26941"/>
                <a:gd name="T61" fmla="*/ 3707 h 19738"/>
                <a:gd name="T62" fmla="*/ 22704 w 26941"/>
                <a:gd name="T63" fmla="*/ 3169 h 19738"/>
                <a:gd name="T64" fmla="*/ 21998 w 26941"/>
                <a:gd name="T65" fmla="*/ 2816 h 19738"/>
                <a:gd name="T66" fmla="*/ 21212 w 26941"/>
                <a:gd name="T67" fmla="*/ 2696 h 19738"/>
                <a:gd name="T68" fmla="*/ 22568 w 26941"/>
                <a:gd name="T69" fmla="*/ 113 h 19738"/>
                <a:gd name="T70" fmla="*/ 24075 w 26941"/>
                <a:gd name="T71" fmla="*/ 658 h 19738"/>
                <a:gd name="T72" fmla="*/ 25336 w 26941"/>
                <a:gd name="T73" fmla="*/ 1605 h 19738"/>
                <a:gd name="T74" fmla="*/ 26283 w 26941"/>
                <a:gd name="T75" fmla="*/ 2881 h 19738"/>
                <a:gd name="T76" fmla="*/ 26827 w 26941"/>
                <a:gd name="T77" fmla="*/ 4397 h 19738"/>
                <a:gd name="T78" fmla="*/ 26932 w 26941"/>
                <a:gd name="T79" fmla="*/ 5833 h 19738"/>
                <a:gd name="T80" fmla="*/ 26539 w 26941"/>
                <a:gd name="T81" fmla="*/ 7654 h 19738"/>
                <a:gd name="T82" fmla="*/ 25624 w 26941"/>
                <a:gd name="T83" fmla="*/ 9195 h 19738"/>
                <a:gd name="T84" fmla="*/ 25424 w 26941"/>
                <a:gd name="T85" fmla="*/ 10205 h 19738"/>
                <a:gd name="T86" fmla="*/ 26419 w 26941"/>
                <a:gd name="T87" fmla="*/ 11674 h 19738"/>
                <a:gd name="T88" fmla="*/ 26908 w 26941"/>
                <a:gd name="T89" fmla="*/ 13462 h 19738"/>
                <a:gd name="T90" fmla="*/ 26875 w 26941"/>
                <a:gd name="T91" fmla="*/ 14947 h 19738"/>
                <a:gd name="T92" fmla="*/ 26403 w 26941"/>
                <a:gd name="T93" fmla="*/ 16520 h 19738"/>
                <a:gd name="T94" fmla="*/ 25520 w 26941"/>
                <a:gd name="T95" fmla="*/ 17867 h 19738"/>
                <a:gd name="T96" fmla="*/ 24308 w 26941"/>
                <a:gd name="T97" fmla="*/ 18910 h 19738"/>
                <a:gd name="T98" fmla="*/ 22832 w 26941"/>
                <a:gd name="T99" fmla="*/ 19561 h 19738"/>
                <a:gd name="T100" fmla="*/ 21453 w 26941"/>
                <a:gd name="T101" fmla="*/ 19737 h 19738"/>
                <a:gd name="T102" fmla="*/ 2038 w 26941"/>
                <a:gd name="T103" fmla="*/ 17755 h 19738"/>
                <a:gd name="T104" fmla="*/ 5038 w 26941"/>
                <a:gd name="T105" fmla="*/ 15227 h 19738"/>
                <a:gd name="T106" fmla="*/ 7919 w 26941"/>
                <a:gd name="T107" fmla="*/ 13206 h 19738"/>
                <a:gd name="T108" fmla="*/ 10646 w 26941"/>
                <a:gd name="T109" fmla="*/ 11625 h 19738"/>
                <a:gd name="T110" fmla="*/ 13182 w 26941"/>
                <a:gd name="T111" fmla="*/ 10421 h 19738"/>
                <a:gd name="T112" fmla="*/ 14368 w 26941"/>
                <a:gd name="T113" fmla="*/ 9668 h 19738"/>
                <a:gd name="T114" fmla="*/ 11946 w 26941"/>
                <a:gd name="T115" fmla="*/ 8634 h 19738"/>
                <a:gd name="T116" fmla="*/ 9307 w 26941"/>
                <a:gd name="T117" fmla="*/ 7253 h 19738"/>
                <a:gd name="T118" fmla="*/ 6499 w 26941"/>
                <a:gd name="T119" fmla="*/ 5480 h 19738"/>
                <a:gd name="T120" fmla="*/ 3554 w 26941"/>
                <a:gd name="T121" fmla="*/ 3249 h 19738"/>
                <a:gd name="T122" fmla="*/ 514 w 26941"/>
                <a:gd name="T123" fmla="*/ 506 h 19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1" h="19738">
                  <a:moveTo>
                    <a:pt x="21212" y="11280"/>
                  </a:moveTo>
                  <a:lnTo>
                    <a:pt x="21212" y="11280"/>
                  </a:lnTo>
                  <a:lnTo>
                    <a:pt x="20922" y="11280"/>
                  </a:lnTo>
                  <a:lnTo>
                    <a:pt x="20626" y="11288"/>
                  </a:lnTo>
                  <a:lnTo>
                    <a:pt x="20321" y="11313"/>
                  </a:lnTo>
                  <a:lnTo>
                    <a:pt x="20009" y="11336"/>
                  </a:lnTo>
                  <a:lnTo>
                    <a:pt x="19688" y="11368"/>
                  </a:lnTo>
                  <a:lnTo>
                    <a:pt x="19358" y="11409"/>
                  </a:lnTo>
                  <a:lnTo>
                    <a:pt x="19021" y="11456"/>
                  </a:lnTo>
                  <a:lnTo>
                    <a:pt x="18684" y="11521"/>
                  </a:lnTo>
                  <a:lnTo>
                    <a:pt x="18332" y="11593"/>
                  </a:lnTo>
                  <a:lnTo>
                    <a:pt x="17971" y="11674"/>
                  </a:lnTo>
                  <a:lnTo>
                    <a:pt x="17601" y="11762"/>
                  </a:lnTo>
                  <a:lnTo>
                    <a:pt x="17224" y="11865"/>
                  </a:lnTo>
                  <a:lnTo>
                    <a:pt x="16831" y="11978"/>
                  </a:lnTo>
                  <a:lnTo>
                    <a:pt x="16438" y="12106"/>
                  </a:lnTo>
                  <a:lnTo>
                    <a:pt x="16029" y="12243"/>
                  </a:lnTo>
                  <a:lnTo>
                    <a:pt x="15620" y="12396"/>
                  </a:lnTo>
                  <a:lnTo>
                    <a:pt x="15194" y="12564"/>
                  </a:lnTo>
                  <a:lnTo>
                    <a:pt x="14753" y="12740"/>
                  </a:lnTo>
                  <a:lnTo>
                    <a:pt x="14312" y="12933"/>
                  </a:lnTo>
                  <a:lnTo>
                    <a:pt x="13855" y="13141"/>
                  </a:lnTo>
                  <a:lnTo>
                    <a:pt x="13390" y="13359"/>
                  </a:lnTo>
                  <a:lnTo>
                    <a:pt x="12917" y="13599"/>
                  </a:lnTo>
                  <a:lnTo>
                    <a:pt x="12435" y="13856"/>
                  </a:lnTo>
                  <a:lnTo>
                    <a:pt x="11938" y="14121"/>
                  </a:lnTo>
                  <a:lnTo>
                    <a:pt x="11425" y="14409"/>
                  </a:lnTo>
                  <a:lnTo>
                    <a:pt x="10911" y="14715"/>
                  </a:lnTo>
                  <a:lnTo>
                    <a:pt x="10382" y="15036"/>
                  </a:lnTo>
                  <a:lnTo>
                    <a:pt x="9836" y="15372"/>
                  </a:lnTo>
                  <a:lnTo>
                    <a:pt x="9282" y="15733"/>
                  </a:lnTo>
                  <a:lnTo>
                    <a:pt x="8721" y="16110"/>
                  </a:lnTo>
                  <a:lnTo>
                    <a:pt x="8144" y="16503"/>
                  </a:lnTo>
                  <a:lnTo>
                    <a:pt x="7558" y="16921"/>
                  </a:lnTo>
                  <a:lnTo>
                    <a:pt x="7558" y="16921"/>
                  </a:lnTo>
                  <a:lnTo>
                    <a:pt x="21212" y="16921"/>
                  </a:lnTo>
                  <a:lnTo>
                    <a:pt x="21212" y="16921"/>
                  </a:lnTo>
                  <a:lnTo>
                    <a:pt x="21348" y="16912"/>
                  </a:lnTo>
                  <a:lnTo>
                    <a:pt x="21476" y="16904"/>
                  </a:lnTo>
                  <a:lnTo>
                    <a:pt x="21613" y="16889"/>
                  </a:lnTo>
                  <a:lnTo>
                    <a:pt x="21741" y="16864"/>
                  </a:lnTo>
                  <a:lnTo>
                    <a:pt x="21869" y="16832"/>
                  </a:lnTo>
                  <a:lnTo>
                    <a:pt x="21998" y="16792"/>
                  </a:lnTo>
                  <a:lnTo>
                    <a:pt x="22127" y="16752"/>
                  </a:lnTo>
                  <a:lnTo>
                    <a:pt x="22247" y="16704"/>
                  </a:lnTo>
                  <a:lnTo>
                    <a:pt x="22367" y="16648"/>
                  </a:lnTo>
                  <a:lnTo>
                    <a:pt x="22479" y="16583"/>
                  </a:lnTo>
                  <a:lnTo>
                    <a:pt x="22591" y="16520"/>
                  </a:lnTo>
                  <a:lnTo>
                    <a:pt x="22704" y="16448"/>
                  </a:lnTo>
                  <a:lnTo>
                    <a:pt x="22809" y="16367"/>
                  </a:lnTo>
                  <a:lnTo>
                    <a:pt x="22904" y="16287"/>
                  </a:lnTo>
                  <a:lnTo>
                    <a:pt x="23009" y="16199"/>
                  </a:lnTo>
                  <a:lnTo>
                    <a:pt x="23097" y="16102"/>
                  </a:lnTo>
                  <a:lnTo>
                    <a:pt x="23185" y="16006"/>
                  </a:lnTo>
                  <a:lnTo>
                    <a:pt x="23273" y="15909"/>
                  </a:lnTo>
                  <a:lnTo>
                    <a:pt x="23353" y="15798"/>
                  </a:lnTo>
                  <a:lnTo>
                    <a:pt x="23426" y="15693"/>
                  </a:lnTo>
                  <a:lnTo>
                    <a:pt x="23498" y="15573"/>
                  </a:lnTo>
                  <a:lnTo>
                    <a:pt x="23562" y="15460"/>
                  </a:lnTo>
                  <a:lnTo>
                    <a:pt x="23626" y="15332"/>
                  </a:lnTo>
                  <a:lnTo>
                    <a:pt x="23674" y="15212"/>
                  </a:lnTo>
                  <a:lnTo>
                    <a:pt x="23723" y="15084"/>
                  </a:lnTo>
                  <a:lnTo>
                    <a:pt x="23771" y="14947"/>
                  </a:lnTo>
                  <a:lnTo>
                    <a:pt x="23803" y="14818"/>
                  </a:lnTo>
                  <a:lnTo>
                    <a:pt x="23835" y="14675"/>
                  </a:lnTo>
                  <a:lnTo>
                    <a:pt x="23859" y="14538"/>
                  </a:lnTo>
                  <a:lnTo>
                    <a:pt x="23875" y="14394"/>
                  </a:lnTo>
                  <a:lnTo>
                    <a:pt x="23892" y="14249"/>
                  </a:lnTo>
                  <a:lnTo>
                    <a:pt x="23892" y="14096"/>
                  </a:lnTo>
                  <a:lnTo>
                    <a:pt x="23892" y="14096"/>
                  </a:lnTo>
                  <a:lnTo>
                    <a:pt x="23892" y="13960"/>
                  </a:lnTo>
                  <a:lnTo>
                    <a:pt x="23875" y="13823"/>
                  </a:lnTo>
                  <a:lnTo>
                    <a:pt x="23859" y="13687"/>
                  </a:lnTo>
                  <a:lnTo>
                    <a:pt x="23835" y="13551"/>
                  </a:lnTo>
                  <a:lnTo>
                    <a:pt x="23803" y="13422"/>
                  </a:lnTo>
                  <a:lnTo>
                    <a:pt x="23771" y="13294"/>
                  </a:lnTo>
                  <a:lnTo>
                    <a:pt x="23723" y="13166"/>
                  </a:lnTo>
                  <a:lnTo>
                    <a:pt x="23674" y="13038"/>
                  </a:lnTo>
                  <a:lnTo>
                    <a:pt x="23626" y="12908"/>
                  </a:lnTo>
                  <a:lnTo>
                    <a:pt x="23562" y="12788"/>
                  </a:lnTo>
                  <a:lnTo>
                    <a:pt x="23498" y="12677"/>
                  </a:lnTo>
                  <a:lnTo>
                    <a:pt x="23426" y="12556"/>
                  </a:lnTo>
                  <a:lnTo>
                    <a:pt x="23353" y="12444"/>
                  </a:lnTo>
                  <a:lnTo>
                    <a:pt x="23273" y="12339"/>
                  </a:lnTo>
                  <a:lnTo>
                    <a:pt x="23185" y="12235"/>
                  </a:lnTo>
                  <a:lnTo>
                    <a:pt x="23097" y="12138"/>
                  </a:lnTo>
                  <a:lnTo>
                    <a:pt x="23009" y="12043"/>
                  </a:lnTo>
                  <a:lnTo>
                    <a:pt x="22904" y="11946"/>
                  </a:lnTo>
                  <a:lnTo>
                    <a:pt x="22809" y="11865"/>
                  </a:lnTo>
                  <a:lnTo>
                    <a:pt x="22704" y="11785"/>
                  </a:lnTo>
                  <a:lnTo>
                    <a:pt x="22591" y="11705"/>
                  </a:lnTo>
                  <a:lnTo>
                    <a:pt x="22479" y="11634"/>
                  </a:lnTo>
                  <a:lnTo>
                    <a:pt x="22367" y="11569"/>
                  </a:lnTo>
                  <a:lnTo>
                    <a:pt x="22247" y="11513"/>
                  </a:lnTo>
                  <a:lnTo>
                    <a:pt x="22127" y="11456"/>
                  </a:lnTo>
                  <a:lnTo>
                    <a:pt x="21998" y="11409"/>
                  </a:lnTo>
                  <a:lnTo>
                    <a:pt x="21869" y="11368"/>
                  </a:lnTo>
                  <a:lnTo>
                    <a:pt x="21741" y="11336"/>
                  </a:lnTo>
                  <a:lnTo>
                    <a:pt x="21613" y="11313"/>
                  </a:lnTo>
                  <a:lnTo>
                    <a:pt x="21476" y="11296"/>
                  </a:lnTo>
                  <a:lnTo>
                    <a:pt x="21348" y="11280"/>
                  </a:lnTo>
                  <a:lnTo>
                    <a:pt x="21212" y="11280"/>
                  </a:lnTo>
                  <a:close/>
                  <a:moveTo>
                    <a:pt x="21212" y="2696"/>
                  </a:moveTo>
                  <a:lnTo>
                    <a:pt x="21212" y="2696"/>
                  </a:lnTo>
                  <a:lnTo>
                    <a:pt x="7558" y="2696"/>
                  </a:lnTo>
                  <a:lnTo>
                    <a:pt x="7558" y="2696"/>
                  </a:lnTo>
                  <a:lnTo>
                    <a:pt x="8144" y="3113"/>
                  </a:lnTo>
                  <a:lnTo>
                    <a:pt x="8721" y="3507"/>
                  </a:lnTo>
                  <a:lnTo>
                    <a:pt x="9282" y="3883"/>
                  </a:lnTo>
                  <a:lnTo>
                    <a:pt x="9836" y="4237"/>
                  </a:lnTo>
                  <a:lnTo>
                    <a:pt x="10382" y="4581"/>
                  </a:lnTo>
                  <a:lnTo>
                    <a:pt x="10911" y="4902"/>
                  </a:lnTo>
                  <a:lnTo>
                    <a:pt x="11425" y="5207"/>
                  </a:lnTo>
                  <a:lnTo>
                    <a:pt x="11938" y="5488"/>
                  </a:lnTo>
                  <a:lnTo>
                    <a:pt x="12435" y="5761"/>
                  </a:lnTo>
                  <a:lnTo>
                    <a:pt x="12917" y="6017"/>
                  </a:lnTo>
                  <a:lnTo>
                    <a:pt x="13390" y="6250"/>
                  </a:lnTo>
                  <a:lnTo>
                    <a:pt x="13855" y="6475"/>
                  </a:lnTo>
                  <a:lnTo>
                    <a:pt x="14312" y="6684"/>
                  </a:lnTo>
                  <a:lnTo>
                    <a:pt x="14753" y="6876"/>
                  </a:lnTo>
                  <a:lnTo>
                    <a:pt x="15194" y="7053"/>
                  </a:lnTo>
                  <a:lnTo>
                    <a:pt x="15620" y="7213"/>
                  </a:lnTo>
                  <a:lnTo>
                    <a:pt x="16029" y="7366"/>
                  </a:lnTo>
                  <a:lnTo>
                    <a:pt x="16438" y="7510"/>
                  </a:lnTo>
                  <a:lnTo>
                    <a:pt x="16831" y="7631"/>
                  </a:lnTo>
                  <a:lnTo>
                    <a:pt x="17224" y="7751"/>
                  </a:lnTo>
                  <a:lnTo>
                    <a:pt x="17601" y="7847"/>
                  </a:lnTo>
                  <a:lnTo>
                    <a:pt x="17971" y="7943"/>
                  </a:lnTo>
                  <a:lnTo>
                    <a:pt x="18332" y="8023"/>
                  </a:lnTo>
                  <a:lnTo>
                    <a:pt x="18684" y="8096"/>
                  </a:lnTo>
                  <a:lnTo>
                    <a:pt x="19021" y="8152"/>
                  </a:lnTo>
                  <a:lnTo>
                    <a:pt x="19358" y="8200"/>
                  </a:lnTo>
                  <a:lnTo>
                    <a:pt x="19688" y="8248"/>
                  </a:lnTo>
                  <a:lnTo>
                    <a:pt x="20009" y="8281"/>
                  </a:lnTo>
                  <a:lnTo>
                    <a:pt x="20321" y="8304"/>
                  </a:lnTo>
                  <a:lnTo>
                    <a:pt x="20626" y="8321"/>
                  </a:lnTo>
                  <a:lnTo>
                    <a:pt x="20922" y="8328"/>
                  </a:lnTo>
                  <a:lnTo>
                    <a:pt x="21212" y="8336"/>
                  </a:lnTo>
                  <a:lnTo>
                    <a:pt x="21212" y="8336"/>
                  </a:lnTo>
                  <a:lnTo>
                    <a:pt x="21348" y="8328"/>
                  </a:lnTo>
                  <a:lnTo>
                    <a:pt x="21476" y="8321"/>
                  </a:lnTo>
                  <a:lnTo>
                    <a:pt x="21613" y="8304"/>
                  </a:lnTo>
                  <a:lnTo>
                    <a:pt x="21741" y="8281"/>
                  </a:lnTo>
                  <a:lnTo>
                    <a:pt x="21869" y="8248"/>
                  </a:lnTo>
                  <a:lnTo>
                    <a:pt x="21998" y="8208"/>
                  </a:lnTo>
                  <a:lnTo>
                    <a:pt x="22127" y="8168"/>
                  </a:lnTo>
                  <a:lnTo>
                    <a:pt x="22247" y="8120"/>
                  </a:lnTo>
                  <a:lnTo>
                    <a:pt x="22367" y="8063"/>
                  </a:lnTo>
                  <a:lnTo>
                    <a:pt x="22479" y="8000"/>
                  </a:lnTo>
                  <a:lnTo>
                    <a:pt x="22591" y="7935"/>
                  </a:lnTo>
                  <a:lnTo>
                    <a:pt x="22704" y="7863"/>
                  </a:lnTo>
                  <a:lnTo>
                    <a:pt x="22809" y="7782"/>
                  </a:lnTo>
                  <a:lnTo>
                    <a:pt x="22904" y="7702"/>
                  </a:lnTo>
                  <a:lnTo>
                    <a:pt x="23009" y="7614"/>
                  </a:lnTo>
                  <a:lnTo>
                    <a:pt x="23097" y="7526"/>
                  </a:lnTo>
                  <a:lnTo>
                    <a:pt x="23185" y="7430"/>
                  </a:lnTo>
                  <a:lnTo>
                    <a:pt x="23273" y="7326"/>
                  </a:lnTo>
                  <a:lnTo>
                    <a:pt x="23353" y="7221"/>
                  </a:lnTo>
                  <a:lnTo>
                    <a:pt x="23426" y="7109"/>
                  </a:lnTo>
                  <a:lnTo>
                    <a:pt x="23498" y="6997"/>
                  </a:lnTo>
                  <a:lnTo>
                    <a:pt x="23562" y="6876"/>
                  </a:lnTo>
                  <a:lnTo>
                    <a:pt x="23626" y="6756"/>
                  </a:lnTo>
                  <a:lnTo>
                    <a:pt x="23674" y="6628"/>
                  </a:lnTo>
                  <a:lnTo>
                    <a:pt x="23723" y="6499"/>
                  </a:lnTo>
                  <a:lnTo>
                    <a:pt x="23771" y="6371"/>
                  </a:lnTo>
                  <a:lnTo>
                    <a:pt x="23803" y="6235"/>
                  </a:lnTo>
                  <a:lnTo>
                    <a:pt x="23835" y="6098"/>
                  </a:lnTo>
                  <a:lnTo>
                    <a:pt x="23859" y="5954"/>
                  </a:lnTo>
                  <a:lnTo>
                    <a:pt x="23875" y="5809"/>
                  </a:lnTo>
                  <a:lnTo>
                    <a:pt x="23892" y="5665"/>
                  </a:lnTo>
                  <a:lnTo>
                    <a:pt x="23892" y="5513"/>
                  </a:lnTo>
                  <a:lnTo>
                    <a:pt x="23892" y="5513"/>
                  </a:lnTo>
                  <a:lnTo>
                    <a:pt x="23892" y="5368"/>
                  </a:lnTo>
                  <a:lnTo>
                    <a:pt x="23875" y="5223"/>
                  </a:lnTo>
                  <a:lnTo>
                    <a:pt x="23859" y="5079"/>
                  </a:lnTo>
                  <a:lnTo>
                    <a:pt x="23835" y="4934"/>
                  </a:lnTo>
                  <a:lnTo>
                    <a:pt x="23803" y="4798"/>
                  </a:lnTo>
                  <a:lnTo>
                    <a:pt x="23771" y="4661"/>
                  </a:lnTo>
                  <a:lnTo>
                    <a:pt x="23723" y="4533"/>
                  </a:lnTo>
                  <a:lnTo>
                    <a:pt x="23674" y="4405"/>
                  </a:lnTo>
                  <a:lnTo>
                    <a:pt x="23626" y="4277"/>
                  </a:lnTo>
                  <a:lnTo>
                    <a:pt x="23562" y="4156"/>
                  </a:lnTo>
                  <a:lnTo>
                    <a:pt x="23498" y="4036"/>
                  </a:lnTo>
                  <a:lnTo>
                    <a:pt x="23426" y="3924"/>
                  </a:lnTo>
                  <a:lnTo>
                    <a:pt x="23353" y="3811"/>
                  </a:lnTo>
                  <a:lnTo>
                    <a:pt x="23273" y="3707"/>
                  </a:lnTo>
                  <a:lnTo>
                    <a:pt x="23185" y="3603"/>
                  </a:lnTo>
                  <a:lnTo>
                    <a:pt x="23097" y="3507"/>
                  </a:lnTo>
                  <a:lnTo>
                    <a:pt x="23009" y="3418"/>
                  </a:lnTo>
                  <a:lnTo>
                    <a:pt x="22904" y="3330"/>
                  </a:lnTo>
                  <a:lnTo>
                    <a:pt x="22809" y="3242"/>
                  </a:lnTo>
                  <a:lnTo>
                    <a:pt x="22704" y="3169"/>
                  </a:lnTo>
                  <a:lnTo>
                    <a:pt x="22591" y="3097"/>
                  </a:lnTo>
                  <a:lnTo>
                    <a:pt x="22479" y="3025"/>
                  </a:lnTo>
                  <a:lnTo>
                    <a:pt x="22367" y="2969"/>
                  </a:lnTo>
                  <a:lnTo>
                    <a:pt x="22247" y="2913"/>
                  </a:lnTo>
                  <a:lnTo>
                    <a:pt x="22127" y="2865"/>
                  </a:lnTo>
                  <a:lnTo>
                    <a:pt x="21998" y="2816"/>
                  </a:lnTo>
                  <a:lnTo>
                    <a:pt x="21869" y="2785"/>
                  </a:lnTo>
                  <a:lnTo>
                    <a:pt x="21741" y="2752"/>
                  </a:lnTo>
                  <a:lnTo>
                    <a:pt x="21613" y="2728"/>
                  </a:lnTo>
                  <a:lnTo>
                    <a:pt x="21476" y="2712"/>
                  </a:lnTo>
                  <a:lnTo>
                    <a:pt x="21348" y="2696"/>
                  </a:lnTo>
                  <a:lnTo>
                    <a:pt x="21212" y="2696"/>
                  </a:lnTo>
                  <a:close/>
                  <a:moveTo>
                    <a:pt x="21453" y="0"/>
                  </a:moveTo>
                  <a:lnTo>
                    <a:pt x="21453" y="0"/>
                  </a:lnTo>
                  <a:lnTo>
                    <a:pt x="21741" y="8"/>
                  </a:lnTo>
                  <a:lnTo>
                    <a:pt x="22014" y="24"/>
                  </a:lnTo>
                  <a:lnTo>
                    <a:pt x="22295" y="65"/>
                  </a:lnTo>
                  <a:lnTo>
                    <a:pt x="22568" y="113"/>
                  </a:lnTo>
                  <a:lnTo>
                    <a:pt x="22832" y="168"/>
                  </a:lnTo>
                  <a:lnTo>
                    <a:pt x="23089" y="241"/>
                  </a:lnTo>
                  <a:lnTo>
                    <a:pt x="23346" y="329"/>
                  </a:lnTo>
                  <a:lnTo>
                    <a:pt x="23594" y="426"/>
                  </a:lnTo>
                  <a:lnTo>
                    <a:pt x="23843" y="537"/>
                  </a:lnTo>
                  <a:lnTo>
                    <a:pt x="24075" y="658"/>
                  </a:lnTo>
                  <a:lnTo>
                    <a:pt x="24308" y="794"/>
                  </a:lnTo>
                  <a:lnTo>
                    <a:pt x="24526" y="938"/>
                  </a:lnTo>
                  <a:lnTo>
                    <a:pt x="24742" y="1091"/>
                  </a:lnTo>
                  <a:lnTo>
                    <a:pt x="24950" y="1251"/>
                  </a:lnTo>
                  <a:lnTo>
                    <a:pt x="25151" y="1429"/>
                  </a:lnTo>
                  <a:lnTo>
                    <a:pt x="25336" y="1605"/>
                  </a:lnTo>
                  <a:lnTo>
                    <a:pt x="25520" y="1797"/>
                  </a:lnTo>
                  <a:lnTo>
                    <a:pt x="25689" y="1998"/>
                  </a:lnTo>
                  <a:lnTo>
                    <a:pt x="25857" y="2206"/>
                  </a:lnTo>
                  <a:lnTo>
                    <a:pt x="26010" y="2423"/>
                  </a:lnTo>
                  <a:lnTo>
                    <a:pt x="26146" y="2648"/>
                  </a:lnTo>
                  <a:lnTo>
                    <a:pt x="26283" y="2881"/>
                  </a:lnTo>
                  <a:lnTo>
                    <a:pt x="26403" y="3113"/>
                  </a:lnTo>
                  <a:lnTo>
                    <a:pt x="26507" y="3362"/>
                  </a:lnTo>
                  <a:lnTo>
                    <a:pt x="26611" y="3610"/>
                  </a:lnTo>
                  <a:lnTo>
                    <a:pt x="26692" y="3868"/>
                  </a:lnTo>
                  <a:lnTo>
                    <a:pt x="26764" y="4132"/>
                  </a:lnTo>
                  <a:lnTo>
                    <a:pt x="26827" y="4397"/>
                  </a:lnTo>
                  <a:lnTo>
                    <a:pt x="26875" y="4670"/>
                  </a:lnTo>
                  <a:lnTo>
                    <a:pt x="26908" y="4951"/>
                  </a:lnTo>
                  <a:lnTo>
                    <a:pt x="26932" y="5232"/>
                  </a:lnTo>
                  <a:lnTo>
                    <a:pt x="26940" y="5513"/>
                  </a:lnTo>
                  <a:lnTo>
                    <a:pt x="26940" y="5513"/>
                  </a:lnTo>
                  <a:lnTo>
                    <a:pt x="26932" y="5833"/>
                  </a:lnTo>
                  <a:lnTo>
                    <a:pt x="26908" y="6154"/>
                  </a:lnTo>
                  <a:lnTo>
                    <a:pt x="26860" y="6467"/>
                  </a:lnTo>
                  <a:lnTo>
                    <a:pt x="26804" y="6772"/>
                  </a:lnTo>
                  <a:lnTo>
                    <a:pt x="26732" y="7077"/>
                  </a:lnTo>
                  <a:lnTo>
                    <a:pt x="26644" y="7366"/>
                  </a:lnTo>
                  <a:lnTo>
                    <a:pt x="26539" y="7654"/>
                  </a:lnTo>
                  <a:lnTo>
                    <a:pt x="26419" y="7935"/>
                  </a:lnTo>
                  <a:lnTo>
                    <a:pt x="26290" y="8208"/>
                  </a:lnTo>
                  <a:lnTo>
                    <a:pt x="26138" y="8473"/>
                  </a:lnTo>
                  <a:lnTo>
                    <a:pt x="25977" y="8722"/>
                  </a:lnTo>
                  <a:lnTo>
                    <a:pt x="25809" y="8962"/>
                  </a:lnTo>
                  <a:lnTo>
                    <a:pt x="25624" y="9195"/>
                  </a:lnTo>
                  <a:lnTo>
                    <a:pt x="25424" y="9412"/>
                  </a:lnTo>
                  <a:lnTo>
                    <a:pt x="25207" y="9612"/>
                  </a:lnTo>
                  <a:lnTo>
                    <a:pt x="24990" y="9805"/>
                  </a:lnTo>
                  <a:lnTo>
                    <a:pt x="24990" y="9805"/>
                  </a:lnTo>
                  <a:lnTo>
                    <a:pt x="25207" y="9997"/>
                  </a:lnTo>
                  <a:lnTo>
                    <a:pt x="25424" y="10205"/>
                  </a:lnTo>
                  <a:lnTo>
                    <a:pt x="25624" y="10421"/>
                  </a:lnTo>
                  <a:lnTo>
                    <a:pt x="25809" y="10646"/>
                  </a:lnTo>
                  <a:lnTo>
                    <a:pt x="25977" y="10887"/>
                  </a:lnTo>
                  <a:lnTo>
                    <a:pt x="26138" y="11143"/>
                  </a:lnTo>
                  <a:lnTo>
                    <a:pt x="26290" y="11401"/>
                  </a:lnTo>
                  <a:lnTo>
                    <a:pt x="26419" y="11674"/>
                  </a:lnTo>
                  <a:lnTo>
                    <a:pt x="26539" y="11955"/>
                  </a:lnTo>
                  <a:lnTo>
                    <a:pt x="26644" y="12243"/>
                  </a:lnTo>
                  <a:lnTo>
                    <a:pt x="26732" y="12540"/>
                  </a:lnTo>
                  <a:lnTo>
                    <a:pt x="26804" y="12845"/>
                  </a:lnTo>
                  <a:lnTo>
                    <a:pt x="26860" y="13149"/>
                  </a:lnTo>
                  <a:lnTo>
                    <a:pt x="26908" y="13462"/>
                  </a:lnTo>
                  <a:lnTo>
                    <a:pt x="26932" y="13775"/>
                  </a:lnTo>
                  <a:lnTo>
                    <a:pt x="26940" y="14096"/>
                  </a:lnTo>
                  <a:lnTo>
                    <a:pt x="26940" y="14096"/>
                  </a:lnTo>
                  <a:lnTo>
                    <a:pt x="26932" y="14385"/>
                  </a:lnTo>
                  <a:lnTo>
                    <a:pt x="26908" y="14666"/>
                  </a:lnTo>
                  <a:lnTo>
                    <a:pt x="26875" y="14947"/>
                  </a:lnTo>
                  <a:lnTo>
                    <a:pt x="26827" y="15220"/>
                  </a:lnTo>
                  <a:lnTo>
                    <a:pt x="26764" y="15493"/>
                  </a:lnTo>
                  <a:lnTo>
                    <a:pt x="26692" y="15758"/>
                  </a:lnTo>
                  <a:lnTo>
                    <a:pt x="26611" y="16014"/>
                  </a:lnTo>
                  <a:lnTo>
                    <a:pt x="26507" y="16270"/>
                  </a:lnTo>
                  <a:lnTo>
                    <a:pt x="26403" y="16520"/>
                  </a:lnTo>
                  <a:lnTo>
                    <a:pt x="26283" y="16761"/>
                  </a:lnTo>
                  <a:lnTo>
                    <a:pt x="26146" y="17001"/>
                  </a:lnTo>
                  <a:lnTo>
                    <a:pt x="26010" y="17225"/>
                  </a:lnTo>
                  <a:lnTo>
                    <a:pt x="25857" y="17450"/>
                  </a:lnTo>
                  <a:lnTo>
                    <a:pt x="25689" y="17667"/>
                  </a:lnTo>
                  <a:lnTo>
                    <a:pt x="25520" y="17867"/>
                  </a:lnTo>
                  <a:lnTo>
                    <a:pt x="25336" y="18068"/>
                  </a:lnTo>
                  <a:lnTo>
                    <a:pt x="25151" y="18253"/>
                  </a:lnTo>
                  <a:lnTo>
                    <a:pt x="24950" y="18438"/>
                  </a:lnTo>
                  <a:lnTo>
                    <a:pt x="24742" y="18606"/>
                  </a:lnTo>
                  <a:lnTo>
                    <a:pt x="24526" y="18759"/>
                  </a:lnTo>
                  <a:lnTo>
                    <a:pt x="24308" y="18910"/>
                  </a:lnTo>
                  <a:lnTo>
                    <a:pt x="24075" y="19047"/>
                  </a:lnTo>
                  <a:lnTo>
                    <a:pt x="23843" y="19175"/>
                  </a:lnTo>
                  <a:lnTo>
                    <a:pt x="23594" y="19288"/>
                  </a:lnTo>
                  <a:lnTo>
                    <a:pt x="23346" y="19392"/>
                  </a:lnTo>
                  <a:lnTo>
                    <a:pt x="23089" y="19481"/>
                  </a:lnTo>
                  <a:lnTo>
                    <a:pt x="22832" y="19561"/>
                  </a:lnTo>
                  <a:lnTo>
                    <a:pt x="22568" y="19624"/>
                  </a:lnTo>
                  <a:lnTo>
                    <a:pt x="22295" y="19672"/>
                  </a:lnTo>
                  <a:lnTo>
                    <a:pt x="22014" y="19705"/>
                  </a:lnTo>
                  <a:lnTo>
                    <a:pt x="21741" y="19729"/>
                  </a:lnTo>
                  <a:lnTo>
                    <a:pt x="21453" y="19737"/>
                  </a:lnTo>
                  <a:lnTo>
                    <a:pt x="21453" y="19737"/>
                  </a:lnTo>
                  <a:lnTo>
                    <a:pt x="0" y="19737"/>
                  </a:lnTo>
                  <a:lnTo>
                    <a:pt x="0" y="19737"/>
                  </a:lnTo>
                  <a:lnTo>
                    <a:pt x="514" y="19215"/>
                  </a:lnTo>
                  <a:lnTo>
                    <a:pt x="1027" y="18710"/>
                  </a:lnTo>
                  <a:lnTo>
                    <a:pt x="1532" y="18228"/>
                  </a:lnTo>
                  <a:lnTo>
                    <a:pt x="2038" y="17755"/>
                  </a:lnTo>
                  <a:lnTo>
                    <a:pt x="2551" y="17298"/>
                  </a:lnTo>
                  <a:lnTo>
                    <a:pt x="3048" y="16856"/>
                  </a:lnTo>
                  <a:lnTo>
                    <a:pt x="3554" y="16423"/>
                  </a:lnTo>
                  <a:lnTo>
                    <a:pt x="4051" y="16014"/>
                  </a:lnTo>
                  <a:lnTo>
                    <a:pt x="4549" y="15613"/>
                  </a:lnTo>
                  <a:lnTo>
                    <a:pt x="5038" y="15227"/>
                  </a:lnTo>
                  <a:lnTo>
                    <a:pt x="5528" y="14859"/>
                  </a:lnTo>
                  <a:lnTo>
                    <a:pt x="6018" y="14505"/>
                  </a:lnTo>
                  <a:lnTo>
                    <a:pt x="6499" y="14161"/>
                  </a:lnTo>
                  <a:lnTo>
                    <a:pt x="6980" y="13832"/>
                  </a:lnTo>
                  <a:lnTo>
                    <a:pt x="7453" y="13511"/>
                  </a:lnTo>
                  <a:lnTo>
                    <a:pt x="7919" y="13206"/>
                  </a:lnTo>
                  <a:lnTo>
                    <a:pt x="8392" y="12917"/>
                  </a:lnTo>
                  <a:lnTo>
                    <a:pt x="8849" y="12636"/>
                  </a:lnTo>
                  <a:lnTo>
                    <a:pt x="9307" y="12364"/>
                  </a:lnTo>
                  <a:lnTo>
                    <a:pt x="9756" y="12106"/>
                  </a:lnTo>
                  <a:lnTo>
                    <a:pt x="10205" y="11858"/>
                  </a:lnTo>
                  <a:lnTo>
                    <a:pt x="10646" y="11625"/>
                  </a:lnTo>
                  <a:lnTo>
                    <a:pt x="11087" y="11401"/>
                  </a:lnTo>
                  <a:lnTo>
                    <a:pt x="11521" y="11184"/>
                  </a:lnTo>
                  <a:lnTo>
                    <a:pt x="11946" y="10983"/>
                  </a:lnTo>
                  <a:lnTo>
                    <a:pt x="12363" y="10782"/>
                  </a:lnTo>
                  <a:lnTo>
                    <a:pt x="12781" y="10598"/>
                  </a:lnTo>
                  <a:lnTo>
                    <a:pt x="13182" y="10421"/>
                  </a:lnTo>
                  <a:lnTo>
                    <a:pt x="13582" y="10253"/>
                  </a:lnTo>
                  <a:lnTo>
                    <a:pt x="13983" y="10100"/>
                  </a:lnTo>
                  <a:lnTo>
                    <a:pt x="14368" y="9948"/>
                  </a:lnTo>
                  <a:lnTo>
                    <a:pt x="14745" y="9805"/>
                  </a:lnTo>
                  <a:lnTo>
                    <a:pt x="14745" y="9805"/>
                  </a:lnTo>
                  <a:lnTo>
                    <a:pt x="14368" y="9668"/>
                  </a:lnTo>
                  <a:lnTo>
                    <a:pt x="13983" y="9516"/>
                  </a:lnTo>
                  <a:lnTo>
                    <a:pt x="13582" y="9356"/>
                  </a:lnTo>
                  <a:lnTo>
                    <a:pt x="13182" y="9187"/>
                  </a:lnTo>
                  <a:lnTo>
                    <a:pt x="12781" y="9010"/>
                  </a:lnTo>
                  <a:lnTo>
                    <a:pt x="12363" y="8825"/>
                  </a:lnTo>
                  <a:lnTo>
                    <a:pt x="11946" y="8634"/>
                  </a:lnTo>
                  <a:lnTo>
                    <a:pt x="11521" y="8433"/>
                  </a:lnTo>
                  <a:lnTo>
                    <a:pt x="11087" y="8216"/>
                  </a:lnTo>
                  <a:lnTo>
                    <a:pt x="10646" y="7992"/>
                  </a:lnTo>
                  <a:lnTo>
                    <a:pt x="10205" y="7759"/>
                  </a:lnTo>
                  <a:lnTo>
                    <a:pt x="9756" y="7510"/>
                  </a:lnTo>
                  <a:lnTo>
                    <a:pt x="9307" y="7253"/>
                  </a:lnTo>
                  <a:lnTo>
                    <a:pt x="8849" y="6989"/>
                  </a:lnTo>
                  <a:lnTo>
                    <a:pt x="8392" y="6708"/>
                  </a:lnTo>
                  <a:lnTo>
                    <a:pt x="7919" y="6419"/>
                  </a:lnTo>
                  <a:lnTo>
                    <a:pt x="7453" y="6114"/>
                  </a:lnTo>
                  <a:lnTo>
                    <a:pt x="6980" y="5801"/>
                  </a:lnTo>
                  <a:lnTo>
                    <a:pt x="6499" y="5480"/>
                  </a:lnTo>
                  <a:lnTo>
                    <a:pt x="6018" y="5135"/>
                  </a:lnTo>
                  <a:lnTo>
                    <a:pt x="5528" y="4790"/>
                  </a:lnTo>
                  <a:lnTo>
                    <a:pt x="5038" y="4421"/>
                  </a:lnTo>
                  <a:lnTo>
                    <a:pt x="4549" y="4044"/>
                  </a:lnTo>
                  <a:lnTo>
                    <a:pt x="4051" y="3651"/>
                  </a:lnTo>
                  <a:lnTo>
                    <a:pt x="3554" y="3249"/>
                  </a:lnTo>
                  <a:lnTo>
                    <a:pt x="3048" y="2825"/>
                  </a:lnTo>
                  <a:lnTo>
                    <a:pt x="2551" y="2391"/>
                  </a:lnTo>
                  <a:lnTo>
                    <a:pt x="2038" y="1942"/>
                  </a:lnTo>
                  <a:lnTo>
                    <a:pt x="1532" y="1476"/>
                  </a:lnTo>
                  <a:lnTo>
                    <a:pt x="1027" y="1003"/>
                  </a:lnTo>
                  <a:lnTo>
                    <a:pt x="514" y="506"/>
                  </a:lnTo>
                  <a:lnTo>
                    <a:pt x="0" y="0"/>
                  </a:lnTo>
                  <a:lnTo>
                    <a:pt x="21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0" y="1417320"/>
            <a:ext cx="2971800" cy="3048670"/>
          </a:xfrm>
          <a:solidFill>
            <a:srgbClr val="A6A6A6"/>
          </a:solidFill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1418555"/>
            <a:ext cx="80963" cy="3054350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261099" y="1602636"/>
            <a:ext cx="2509259" cy="2674828"/>
          </a:xfrm>
        </p:spPr>
        <p:txBody>
          <a:bodyPr tIns="0" bIns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457200" indent="0" algn="l">
              <a:buNone/>
              <a:defRPr sz="1600">
                <a:solidFill>
                  <a:srgbClr val="D9D9D9"/>
                </a:solidFill>
              </a:defRPr>
            </a:lvl2pPr>
            <a:lvl3pPr marL="914400" indent="0" algn="l">
              <a:buNone/>
              <a:defRPr sz="1600">
                <a:solidFill>
                  <a:srgbClr val="D9D9D9"/>
                </a:solidFill>
              </a:defRPr>
            </a:lvl3pPr>
            <a:lvl4pPr marL="1371600" indent="0" algn="l">
              <a:buNone/>
              <a:defRPr sz="1600">
                <a:solidFill>
                  <a:srgbClr val="D9D9D9"/>
                </a:solidFill>
              </a:defRPr>
            </a:lvl4pPr>
            <a:lvl5pPr marL="1828800" indent="0" algn="l">
              <a:buNone/>
              <a:defRPr sz="1600">
                <a:solidFill>
                  <a:srgbClr val="D9D9D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14"/>
          </p:nvPr>
        </p:nvSpPr>
        <p:spPr>
          <a:xfrm>
            <a:off x="3416300" y="1435100"/>
            <a:ext cx="2343150" cy="1270000"/>
          </a:xfrm>
        </p:spPr>
        <p:txBody>
          <a:bodyPr>
            <a:noAutofit/>
          </a:bodyPr>
          <a:lstStyle>
            <a:lvl1pPr marL="0" indent="0">
              <a:buNone/>
              <a:defRPr sz="8200" spc="-15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435350" y="2432050"/>
            <a:ext cx="3105976" cy="552450"/>
          </a:xfrm>
        </p:spPr>
        <p:txBody>
          <a:bodyPr>
            <a:noAutofit/>
          </a:bodyPr>
          <a:lstStyle>
            <a:lvl1pPr marL="0" indent="0">
              <a:buNone/>
              <a:defRPr sz="4000" spc="-12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3441533" y="2984500"/>
            <a:ext cx="3105976" cy="495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278175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67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35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70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666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FC5530A-925D-1F46-999E-23C3FEEB8BB8}" type="datetimeFigureOut">
              <a:rPr lang="en-US" smtClean="0"/>
              <a:t>9/23/13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4E25D1F-8660-654A-9050-85D4FC1EE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2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TD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NAL-TECH-DAY-MASTER-IMAGE-Home-PAG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b="29029"/>
          <a:stretch/>
        </p:blipFill>
        <p:spPr>
          <a:xfrm>
            <a:off x="597218" y="1419226"/>
            <a:ext cx="8547735" cy="297814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5400000">
            <a:off x="4829651" y="163037"/>
            <a:ext cx="80963" cy="8549640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Picture 20" descr="ATD_logo.w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" y="1683186"/>
            <a:ext cx="1203794" cy="752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31852" y="2435705"/>
            <a:ext cx="5183533" cy="1159371"/>
          </a:xfrm>
        </p:spPr>
        <p:txBody>
          <a:bodyPr lIns="0" rIns="182880"/>
          <a:lstStyle>
            <a:lvl1pPr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882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1540" y="505434"/>
            <a:ext cx="8084636" cy="458587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800" kern="1200" spc="-10" dirty="0">
                <a:solidFill>
                  <a:schemeClr val="bg1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31540" y="918310"/>
            <a:ext cx="8084636" cy="384721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0" algn="l" defTabSz="914400" rtl="0" eaLnBrk="1" latinLnBrk="0" hangingPunct="1">
              <a:buNone/>
              <a:defRPr lang="en-US" sz="2000" kern="1200" spc="-10" dirty="0" smtClean="0">
                <a:solidFill>
                  <a:schemeClr val="bg2"/>
                </a:solidFill>
                <a:latin typeface="Franklin Gothic Medium" pitchFamily="34" charset="0"/>
                <a:ea typeface="+mn-ea"/>
                <a:cs typeface="+mn-cs"/>
              </a:defRPr>
            </a:lvl1pPr>
          </a:lstStyle>
          <a:p>
            <a:pPr marL="0" lvl="0" indent="-22860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None/>
            </a:pPr>
            <a:r>
              <a:rPr lang="en-US" dirty="0" smtClean="0"/>
              <a:t>SUBHEAD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3190" y="4720772"/>
            <a:ext cx="1213041" cy="29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"/>
          <p:cNvGrpSpPr/>
          <p:nvPr userDrawn="1"/>
        </p:nvGrpSpPr>
        <p:grpSpPr>
          <a:xfrm>
            <a:off x="0" y="4492614"/>
            <a:ext cx="9144000" cy="650886"/>
            <a:chOff x="0" y="4492614"/>
            <a:chExt cx="9144000" cy="650886"/>
          </a:xfrm>
        </p:grpSpPr>
        <p:sp>
          <p:nvSpPr>
            <p:cNvPr id="15" name="Rectangle 14"/>
            <p:cNvSpPr/>
            <p:nvPr/>
          </p:nvSpPr>
          <p:spPr>
            <a:xfrm>
              <a:off x="0" y="4583545"/>
              <a:ext cx="9144000" cy="559955"/>
            </a:xfrm>
            <a:prstGeom prst="rect">
              <a:avLst/>
            </a:prstGeom>
            <a:gradFill>
              <a:gsLst>
                <a:gs pos="0">
                  <a:schemeClr val="bg1">
                    <a:alpha val="10000"/>
                  </a:schemeClr>
                </a:gs>
                <a:gs pos="63000">
                  <a:srgbClr val="E1E1E1">
                    <a:alpha val="5000"/>
                  </a:srgbClr>
                </a:gs>
                <a:gs pos="99000">
                  <a:schemeClr val="bg1">
                    <a:alpha val="10000"/>
                  </a:schemeClr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4492614"/>
              <a:ext cx="9144000" cy="89700"/>
            </a:xfrm>
            <a:prstGeom prst="rect">
              <a:avLst/>
            </a:prstGeom>
            <a:gradFill>
              <a:gsLst>
                <a:gs pos="0">
                  <a:schemeClr val="tx2">
                    <a:alpha val="0"/>
                  </a:schemeClr>
                </a:gs>
                <a:gs pos="88000">
                  <a:schemeClr val="tx1">
                    <a:alpha val="30000"/>
                  </a:schemeClr>
                </a:gs>
                <a:gs pos="100000">
                  <a:schemeClr val="tx1">
                    <a:alpha val="7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Date Placeholder 4"/>
          <p:cNvSpPr>
            <a:spLocks noGrp="1"/>
          </p:cNvSpPr>
          <p:nvPr>
            <p:ph type="dt" sz="half" idx="2"/>
          </p:nvPr>
        </p:nvSpPr>
        <p:spPr>
          <a:xfrm>
            <a:off x="641351" y="4902398"/>
            <a:ext cx="654887" cy="11793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bg1">
                    <a:alpha val="25000"/>
                  </a:schemeClr>
                </a:solidFill>
                <a:latin typeface="+mn-lt"/>
              </a:defRPr>
            </a:lvl1pPr>
          </a:lstStyle>
          <a:p>
            <a:fld id="{1A052C0E-4A6E-9C48-84B1-5E7F58EC6507}" type="datetime1">
              <a:rPr lang="en-US" smtClean="0"/>
              <a:t>9/23/13</a:t>
            </a:fld>
            <a:endParaRPr lang="en-US" dirty="0" smtClean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233451" y="4916843"/>
            <a:ext cx="4242391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lnSpc>
                <a:spcPts val="900"/>
              </a:lnSpc>
              <a:defRPr sz="800">
                <a:solidFill>
                  <a:schemeClr val="bg1">
                    <a:alpha val="25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© 2013 Brocade Communications Systems, Inc. Company Proprietary Information.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302175" y="4905127"/>
            <a:ext cx="196897" cy="11261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r" defTabSz="914400" rtl="0" eaLnBrk="1" latinLnBrk="0" hangingPunct="1">
              <a:lnSpc>
                <a:spcPts val="900"/>
              </a:lnSpc>
              <a:defRPr lang="en-US" sz="800" kern="1200" smtClean="0">
                <a:solidFill>
                  <a:schemeClr val="bg1">
                    <a:alpha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5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3"/>
          <p:cNvSpPr>
            <a:spLocks noChangeArrowheads="1"/>
          </p:cNvSpPr>
          <p:nvPr userDrawn="1"/>
        </p:nvSpPr>
        <p:spPr bwMode="auto">
          <a:xfrm>
            <a:off x="3125691" y="1417319"/>
            <a:ext cx="6018309" cy="3054096"/>
          </a:xfrm>
          <a:custGeom>
            <a:avLst/>
            <a:gdLst>
              <a:gd name="T0" fmla="*/ 6374 w 6375"/>
              <a:gd name="T1" fmla="*/ 0 h 3226"/>
              <a:gd name="T2" fmla="*/ 0 w 6375"/>
              <a:gd name="T3" fmla="*/ 0 h 3226"/>
              <a:gd name="T4" fmla="*/ 0 w 6375"/>
              <a:gd name="T5" fmla="*/ 3225 h 3226"/>
              <a:gd name="T6" fmla="*/ 6374 w 6375"/>
              <a:gd name="T7" fmla="*/ 3225 h 3226"/>
              <a:gd name="T8" fmla="*/ 6374 w 6375"/>
              <a:gd name="T9" fmla="*/ 0 h 3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75" h="3226">
                <a:moveTo>
                  <a:pt x="6374" y="0"/>
                </a:moveTo>
                <a:lnTo>
                  <a:pt x="0" y="0"/>
                </a:lnTo>
                <a:lnTo>
                  <a:pt x="0" y="3225"/>
                </a:lnTo>
                <a:lnTo>
                  <a:pt x="6374" y="3225"/>
                </a:lnTo>
                <a:lnTo>
                  <a:pt x="6374" y="0"/>
                </a:lnTo>
              </a:path>
            </a:pathLst>
          </a:custGeom>
          <a:gradFill flip="none" rotWithShape="1">
            <a:gsLst>
              <a:gs pos="0">
                <a:srgbClr val="C10000"/>
              </a:gs>
              <a:gs pos="100000">
                <a:srgbClr val="9C0000"/>
              </a:gs>
            </a:gsLst>
            <a:lin ang="0" scaled="1"/>
            <a:tileRect/>
          </a:gradFill>
          <a:extLst/>
        </p:spPr>
        <p:txBody>
          <a:bodyPr vert="horz" lIns="548640" tIns="182880" rIns="182880" bIns="45720" rtlCol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700"/>
              </a:spcBef>
              <a:buClr>
                <a:schemeClr val="bg2"/>
              </a:buClr>
              <a:buFont typeface="Wingdings" charset="2"/>
              <a:buNone/>
            </a:pPr>
            <a:endParaRPr lang="en-US" sz="3000" spc="-4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375650" y="136525"/>
            <a:ext cx="768350" cy="508000"/>
            <a:chOff x="8375650" y="136525"/>
            <a:chExt cx="768350" cy="508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8375650" y="136525"/>
              <a:ext cx="768350" cy="508000"/>
            </a:xfrm>
            <a:prstGeom prst="rect">
              <a:avLst/>
            </a:prstGeom>
            <a:gradFill flip="none" rotWithShape="1">
              <a:gsLst>
                <a:gs pos="42000">
                  <a:srgbClr val="CB0000"/>
                </a:gs>
                <a:gs pos="100000">
                  <a:srgbClr val="FF0000"/>
                </a:gs>
              </a:gsLst>
              <a:lin ang="9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"/>
            <p:cNvSpPr>
              <a:spLocks noChangeArrowheads="1"/>
            </p:cNvSpPr>
            <p:nvPr userDrawn="1"/>
          </p:nvSpPr>
          <p:spPr bwMode="auto">
            <a:xfrm>
              <a:off x="8496300" y="237042"/>
              <a:ext cx="415926" cy="304745"/>
            </a:xfrm>
            <a:custGeom>
              <a:avLst/>
              <a:gdLst>
                <a:gd name="T0" fmla="*/ 20009 w 26941"/>
                <a:gd name="T1" fmla="*/ 11336 h 19738"/>
                <a:gd name="T2" fmla="*/ 17971 w 26941"/>
                <a:gd name="T3" fmla="*/ 11674 h 19738"/>
                <a:gd name="T4" fmla="*/ 15620 w 26941"/>
                <a:gd name="T5" fmla="*/ 12396 h 19738"/>
                <a:gd name="T6" fmla="*/ 12917 w 26941"/>
                <a:gd name="T7" fmla="*/ 13599 h 19738"/>
                <a:gd name="T8" fmla="*/ 9836 w 26941"/>
                <a:gd name="T9" fmla="*/ 15372 h 19738"/>
                <a:gd name="T10" fmla="*/ 21212 w 26941"/>
                <a:gd name="T11" fmla="*/ 16921 h 19738"/>
                <a:gd name="T12" fmla="*/ 21869 w 26941"/>
                <a:gd name="T13" fmla="*/ 16832 h 19738"/>
                <a:gd name="T14" fmla="*/ 22591 w 26941"/>
                <a:gd name="T15" fmla="*/ 16520 h 19738"/>
                <a:gd name="T16" fmla="*/ 23185 w 26941"/>
                <a:gd name="T17" fmla="*/ 16006 h 19738"/>
                <a:gd name="T18" fmla="*/ 23626 w 26941"/>
                <a:gd name="T19" fmla="*/ 15332 h 19738"/>
                <a:gd name="T20" fmla="*/ 23859 w 26941"/>
                <a:gd name="T21" fmla="*/ 14538 h 19738"/>
                <a:gd name="T22" fmla="*/ 23875 w 26941"/>
                <a:gd name="T23" fmla="*/ 13823 h 19738"/>
                <a:gd name="T24" fmla="*/ 23674 w 26941"/>
                <a:gd name="T25" fmla="*/ 13038 h 19738"/>
                <a:gd name="T26" fmla="*/ 23273 w 26941"/>
                <a:gd name="T27" fmla="*/ 12339 h 19738"/>
                <a:gd name="T28" fmla="*/ 22704 w 26941"/>
                <a:gd name="T29" fmla="*/ 11785 h 19738"/>
                <a:gd name="T30" fmla="*/ 21998 w 26941"/>
                <a:gd name="T31" fmla="*/ 11409 h 19738"/>
                <a:gd name="T32" fmla="*/ 21212 w 26941"/>
                <a:gd name="T33" fmla="*/ 11280 h 19738"/>
                <a:gd name="T34" fmla="*/ 8721 w 26941"/>
                <a:gd name="T35" fmla="*/ 3507 h 19738"/>
                <a:gd name="T36" fmla="*/ 11938 w 26941"/>
                <a:gd name="T37" fmla="*/ 5488 h 19738"/>
                <a:gd name="T38" fmla="*/ 14753 w 26941"/>
                <a:gd name="T39" fmla="*/ 6876 h 19738"/>
                <a:gd name="T40" fmla="*/ 17224 w 26941"/>
                <a:gd name="T41" fmla="*/ 7751 h 19738"/>
                <a:gd name="T42" fmla="*/ 19358 w 26941"/>
                <a:gd name="T43" fmla="*/ 8200 h 19738"/>
                <a:gd name="T44" fmla="*/ 21212 w 26941"/>
                <a:gd name="T45" fmla="*/ 8336 h 19738"/>
                <a:gd name="T46" fmla="*/ 21869 w 26941"/>
                <a:gd name="T47" fmla="*/ 8248 h 19738"/>
                <a:gd name="T48" fmla="*/ 22591 w 26941"/>
                <a:gd name="T49" fmla="*/ 7935 h 19738"/>
                <a:gd name="T50" fmla="*/ 23185 w 26941"/>
                <a:gd name="T51" fmla="*/ 7430 h 19738"/>
                <a:gd name="T52" fmla="*/ 23626 w 26941"/>
                <a:gd name="T53" fmla="*/ 6756 h 19738"/>
                <a:gd name="T54" fmla="*/ 23859 w 26941"/>
                <a:gd name="T55" fmla="*/ 5954 h 19738"/>
                <a:gd name="T56" fmla="*/ 23875 w 26941"/>
                <a:gd name="T57" fmla="*/ 5223 h 19738"/>
                <a:gd name="T58" fmla="*/ 23674 w 26941"/>
                <a:gd name="T59" fmla="*/ 4405 h 19738"/>
                <a:gd name="T60" fmla="*/ 23273 w 26941"/>
                <a:gd name="T61" fmla="*/ 3707 h 19738"/>
                <a:gd name="T62" fmla="*/ 22704 w 26941"/>
                <a:gd name="T63" fmla="*/ 3169 h 19738"/>
                <a:gd name="T64" fmla="*/ 21998 w 26941"/>
                <a:gd name="T65" fmla="*/ 2816 h 19738"/>
                <a:gd name="T66" fmla="*/ 21212 w 26941"/>
                <a:gd name="T67" fmla="*/ 2696 h 19738"/>
                <a:gd name="T68" fmla="*/ 22568 w 26941"/>
                <a:gd name="T69" fmla="*/ 113 h 19738"/>
                <a:gd name="T70" fmla="*/ 24075 w 26941"/>
                <a:gd name="T71" fmla="*/ 658 h 19738"/>
                <a:gd name="T72" fmla="*/ 25336 w 26941"/>
                <a:gd name="T73" fmla="*/ 1605 h 19738"/>
                <a:gd name="T74" fmla="*/ 26283 w 26941"/>
                <a:gd name="T75" fmla="*/ 2881 h 19738"/>
                <a:gd name="T76" fmla="*/ 26827 w 26941"/>
                <a:gd name="T77" fmla="*/ 4397 h 19738"/>
                <a:gd name="T78" fmla="*/ 26932 w 26941"/>
                <a:gd name="T79" fmla="*/ 5833 h 19738"/>
                <a:gd name="T80" fmla="*/ 26539 w 26941"/>
                <a:gd name="T81" fmla="*/ 7654 h 19738"/>
                <a:gd name="T82" fmla="*/ 25624 w 26941"/>
                <a:gd name="T83" fmla="*/ 9195 h 19738"/>
                <a:gd name="T84" fmla="*/ 25424 w 26941"/>
                <a:gd name="T85" fmla="*/ 10205 h 19738"/>
                <a:gd name="T86" fmla="*/ 26419 w 26941"/>
                <a:gd name="T87" fmla="*/ 11674 h 19738"/>
                <a:gd name="T88" fmla="*/ 26908 w 26941"/>
                <a:gd name="T89" fmla="*/ 13462 h 19738"/>
                <a:gd name="T90" fmla="*/ 26875 w 26941"/>
                <a:gd name="T91" fmla="*/ 14947 h 19738"/>
                <a:gd name="T92" fmla="*/ 26403 w 26941"/>
                <a:gd name="T93" fmla="*/ 16520 h 19738"/>
                <a:gd name="T94" fmla="*/ 25520 w 26941"/>
                <a:gd name="T95" fmla="*/ 17867 h 19738"/>
                <a:gd name="T96" fmla="*/ 24308 w 26941"/>
                <a:gd name="T97" fmla="*/ 18910 h 19738"/>
                <a:gd name="T98" fmla="*/ 22832 w 26941"/>
                <a:gd name="T99" fmla="*/ 19561 h 19738"/>
                <a:gd name="T100" fmla="*/ 21453 w 26941"/>
                <a:gd name="T101" fmla="*/ 19737 h 19738"/>
                <a:gd name="T102" fmla="*/ 2038 w 26941"/>
                <a:gd name="T103" fmla="*/ 17755 h 19738"/>
                <a:gd name="T104" fmla="*/ 5038 w 26941"/>
                <a:gd name="T105" fmla="*/ 15227 h 19738"/>
                <a:gd name="T106" fmla="*/ 7919 w 26941"/>
                <a:gd name="T107" fmla="*/ 13206 h 19738"/>
                <a:gd name="T108" fmla="*/ 10646 w 26941"/>
                <a:gd name="T109" fmla="*/ 11625 h 19738"/>
                <a:gd name="T110" fmla="*/ 13182 w 26941"/>
                <a:gd name="T111" fmla="*/ 10421 h 19738"/>
                <a:gd name="T112" fmla="*/ 14368 w 26941"/>
                <a:gd name="T113" fmla="*/ 9668 h 19738"/>
                <a:gd name="T114" fmla="*/ 11946 w 26941"/>
                <a:gd name="T115" fmla="*/ 8634 h 19738"/>
                <a:gd name="T116" fmla="*/ 9307 w 26941"/>
                <a:gd name="T117" fmla="*/ 7253 h 19738"/>
                <a:gd name="T118" fmla="*/ 6499 w 26941"/>
                <a:gd name="T119" fmla="*/ 5480 h 19738"/>
                <a:gd name="T120" fmla="*/ 3554 w 26941"/>
                <a:gd name="T121" fmla="*/ 3249 h 19738"/>
                <a:gd name="T122" fmla="*/ 514 w 26941"/>
                <a:gd name="T123" fmla="*/ 506 h 19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1" h="19738">
                  <a:moveTo>
                    <a:pt x="21212" y="11280"/>
                  </a:moveTo>
                  <a:lnTo>
                    <a:pt x="21212" y="11280"/>
                  </a:lnTo>
                  <a:lnTo>
                    <a:pt x="20922" y="11280"/>
                  </a:lnTo>
                  <a:lnTo>
                    <a:pt x="20626" y="11288"/>
                  </a:lnTo>
                  <a:lnTo>
                    <a:pt x="20321" y="11313"/>
                  </a:lnTo>
                  <a:lnTo>
                    <a:pt x="20009" y="11336"/>
                  </a:lnTo>
                  <a:lnTo>
                    <a:pt x="19688" y="11368"/>
                  </a:lnTo>
                  <a:lnTo>
                    <a:pt x="19358" y="11409"/>
                  </a:lnTo>
                  <a:lnTo>
                    <a:pt x="19021" y="11456"/>
                  </a:lnTo>
                  <a:lnTo>
                    <a:pt x="18684" y="11521"/>
                  </a:lnTo>
                  <a:lnTo>
                    <a:pt x="18332" y="11593"/>
                  </a:lnTo>
                  <a:lnTo>
                    <a:pt x="17971" y="11674"/>
                  </a:lnTo>
                  <a:lnTo>
                    <a:pt x="17601" y="11762"/>
                  </a:lnTo>
                  <a:lnTo>
                    <a:pt x="17224" y="11865"/>
                  </a:lnTo>
                  <a:lnTo>
                    <a:pt x="16831" y="11978"/>
                  </a:lnTo>
                  <a:lnTo>
                    <a:pt x="16438" y="12106"/>
                  </a:lnTo>
                  <a:lnTo>
                    <a:pt x="16029" y="12243"/>
                  </a:lnTo>
                  <a:lnTo>
                    <a:pt x="15620" y="12396"/>
                  </a:lnTo>
                  <a:lnTo>
                    <a:pt x="15194" y="12564"/>
                  </a:lnTo>
                  <a:lnTo>
                    <a:pt x="14753" y="12740"/>
                  </a:lnTo>
                  <a:lnTo>
                    <a:pt x="14312" y="12933"/>
                  </a:lnTo>
                  <a:lnTo>
                    <a:pt x="13855" y="13141"/>
                  </a:lnTo>
                  <a:lnTo>
                    <a:pt x="13390" y="13359"/>
                  </a:lnTo>
                  <a:lnTo>
                    <a:pt x="12917" y="13599"/>
                  </a:lnTo>
                  <a:lnTo>
                    <a:pt x="12435" y="13856"/>
                  </a:lnTo>
                  <a:lnTo>
                    <a:pt x="11938" y="14121"/>
                  </a:lnTo>
                  <a:lnTo>
                    <a:pt x="11425" y="14409"/>
                  </a:lnTo>
                  <a:lnTo>
                    <a:pt x="10911" y="14715"/>
                  </a:lnTo>
                  <a:lnTo>
                    <a:pt x="10382" y="15036"/>
                  </a:lnTo>
                  <a:lnTo>
                    <a:pt x="9836" y="15372"/>
                  </a:lnTo>
                  <a:lnTo>
                    <a:pt x="9282" y="15733"/>
                  </a:lnTo>
                  <a:lnTo>
                    <a:pt x="8721" y="16110"/>
                  </a:lnTo>
                  <a:lnTo>
                    <a:pt x="8144" y="16503"/>
                  </a:lnTo>
                  <a:lnTo>
                    <a:pt x="7558" y="16921"/>
                  </a:lnTo>
                  <a:lnTo>
                    <a:pt x="7558" y="16921"/>
                  </a:lnTo>
                  <a:lnTo>
                    <a:pt x="21212" y="16921"/>
                  </a:lnTo>
                  <a:lnTo>
                    <a:pt x="21212" y="16921"/>
                  </a:lnTo>
                  <a:lnTo>
                    <a:pt x="21348" y="16912"/>
                  </a:lnTo>
                  <a:lnTo>
                    <a:pt x="21476" y="16904"/>
                  </a:lnTo>
                  <a:lnTo>
                    <a:pt x="21613" y="16889"/>
                  </a:lnTo>
                  <a:lnTo>
                    <a:pt x="21741" y="16864"/>
                  </a:lnTo>
                  <a:lnTo>
                    <a:pt x="21869" y="16832"/>
                  </a:lnTo>
                  <a:lnTo>
                    <a:pt x="21998" y="16792"/>
                  </a:lnTo>
                  <a:lnTo>
                    <a:pt x="22127" y="16752"/>
                  </a:lnTo>
                  <a:lnTo>
                    <a:pt x="22247" y="16704"/>
                  </a:lnTo>
                  <a:lnTo>
                    <a:pt x="22367" y="16648"/>
                  </a:lnTo>
                  <a:lnTo>
                    <a:pt x="22479" y="16583"/>
                  </a:lnTo>
                  <a:lnTo>
                    <a:pt x="22591" y="16520"/>
                  </a:lnTo>
                  <a:lnTo>
                    <a:pt x="22704" y="16448"/>
                  </a:lnTo>
                  <a:lnTo>
                    <a:pt x="22809" y="16367"/>
                  </a:lnTo>
                  <a:lnTo>
                    <a:pt x="22904" y="16287"/>
                  </a:lnTo>
                  <a:lnTo>
                    <a:pt x="23009" y="16199"/>
                  </a:lnTo>
                  <a:lnTo>
                    <a:pt x="23097" y="16102"/>
                  </a:lnTo>
                  <a:lnTo>
                    <a:pt x="23185" y="16006"/>
                  </a:lnTo>
                  <a:lnTo>
                    <a:pt x="23273" y="15909"/>
                  </a:lnTo>
                  <a:lnTo>
                    <a:pt x="23353" y="15798"/>
                  </a:lnTo>
                  <a:lnTo>
                    <a:pt x="23426" y="15693"/>
                  </a:lnTo>
                  <a:lnTo>
                    <a:pt x="23498" y="15573"/>
                  </a:lnTo>
                  <a:lnTo>
                    <a:pt x="23562" y="15460"/>
                  </a:lnTo>
                  <a:lnTo>
                    <a:pt x="23626" y="15332"/>
                  </a:lnTo>
                  <a:lnTo>
                    <a:pt x="23674" y="15212"/>
                  </a:lnTo>
                  <a:lnTo>
                    <a:pt x="23723" y="15084"/>
                  </a:lnTo>
                  <a:lnTo>
                    <a:pt x="23771" y="14947"/>
                  </a:lnTo>
                  <a:lnTo>
                    <a:pt x="23803" y="14818"/>
                  </a:lnTo>
                  <a:lnTo>
                    <a:pt x="23835" y="14675"/>
                  </a:lnTo>
                  <a:lnTo>
                    <a:pt x="23859" y="14538"/>
                  </a:lnTo>
                  <a:lnTo>
                    <a:pt x="23875" y="14394"/>
                  </a:lnTo>
                  <a:lnTo>
                    <a:pt x="23892" y="14249"/>
                  </a:lnTo>
                  <a:lnTo>
                    <a:pt x="23892" y="14096"/>
                  </a:lnTo>
                  <a:lnTo>
                    <a:pt x="23892" y="14096"/>
                  </a:lnTo>
                  <a:lnTo>
                    <a:pt x="23892" y="13960"/>
                  </a:lnTo>
                  <a:lnTo>
                    <a:pt x="23875" y="13823"/>
                  </a:lnTo>
                  <a:lnTo>
                    <a:pt x="23859" y="13687"/>
                  </a:lnTo>
                  <a:lnTo>
                    <a:pt x="23835" y="13551"/>
                  </a:lnTo>
                  <a:lnTo>
                    <a:pt x="23803" y="13422"/>
                  </a:lnTo>
                  <a:lnTo>
                    <a:pt x="23771" y="13294"/>
                  </a:lnTo>
                  <a:lnTo>
                    <a:pt x="23723" y="13166"/>
                  </a:lnTo>
                  <a:lnTo>
                    <a:pt x="23674" y="13038"/>
                  </a:lnTo>
                  <a:lnTo>
                    <a:pt x="23626" y="12908"/>
                  </a:lnTo>
                  <a:lnTo>
                    <a:pt x="23562" y="12788"/>
                  </a:lnTo>
                  <a:lnTo>
                    <a:pt x="23498" y="12677"/>
                  </a:lnTo>
                  <a:lnTo>
                    <a:pt x="23426" y="12556"/>
                  </a:lnTo>
                  <a:lnTo>
                    <a:pt x="23353" y="12444"/>
                  </a:lnTo>
                  <a:lnTo>
                    <a:pt x="23273" y="12339"/>
                  </a:lnTo>
                  <a:lnTo>
                    <a:pt x="23185" y="12235"/>
                  </a:lnTo>
                  <a:lnTo>
                    <a:pt x="23097" y="12138"/>
                  </a:lnTo>
                  <a:lnTo>
                    <a:pt x="23009" y="12043"/>
                  </a:lnTo>
                  <a:lnTo>
                    <a:pt x="22904" y="11946"/>
                  </a:lnTo>
                  <a:lnTo>
                    <a:pt x="22809" y="11865"/>
                  </a:lnTo>
                  <a:lnTo>
                    <a:pt x="22704" y="11785"/>
                  </a:lnTo>
                  <a:lnTo>
                    <a:pt x="22591" y="11705"/>
                  </a:lnTo>
                  <a:lnTo>
                    <a:pt x="22479" y="11634"/>
                  </a:lnTo>
                  <a:lnTo>
                    <a:pt x="22367" y="11569"/>
                  </a:lnTo>
                  <a:lnTo>
                    <a:pt x="22247" y="11513"/>
                  </a:lnTo>
                  <a:lnTo>
                    <a:pt x="22127" y="11456"/>
                  </a:lnTo>
                  <a:lnTo>
                    <a:pt x="21998" y="11409"/>
                  </a:lnTo>
                  <a:lnTo>
                    <a:pt x="21869" y="11368"/>
                  </a:lnTo>
                  <a:lnTo>
                    <a:pt x="21741" y="11336"/>
                  </a:lnTo>
                  <a:lnTo>
                    <a:pt x="21613" y="11313"/>
                  </a:lnTo>
                  <a:lnTo>
                    <a:pt x="21476" y="11296"/>
                  </a:lnTo>
                  <a:lnTo>
                    <a:pt x="21348" y="11280"/>
                  </a:lnTo>
                  <a:lnTo>
                    <a:pt x="21212" y="11280"/>
                  </a:lnTo>
                  <a:close/>
                  <a:moveTo>
                    <a:pt x="21212" y="2696"/>
                  </a:moveTo>
                  <a:lnTo>
                    <a:pt x="21212" y="2696"/>
                  </a:lnTo>
                  <a:lnTo>
                    <a:pt x="7558" y="2696"/>
                  </a:lnTo>
                  <a:lnTo>
                    <a:pt x="7558" y="2696"/>
                  </a:lnTo>
                  <a:lnTo>
                    <a:pt x="8144" y="3113"/>
                  </a:lnTo>
                  <a:lnTo>
                    <a:pt x="8721" y="3507"/>
                  </a:lnTo>
                  <a:lnTo>
                    <a:pt x="9282" y="3883"/>
                  </a:lnTo>
                  <a:lnTo>
                    <a:pt x="9836" y="4237"/>
                  </a:lnTo>
                  <a:lnTo>
                    <a:pt x="10382" y="4581"/>
                  </a:lnTo>
                  <a:lnTo>
                    <a:pt x="10911" y="4902"/>
                  </a:lnTo>
                  <a:lnTo>
                    <a:pt x="11425" y="5207"/>
                  </a:lnTo>
                  <a:lnTo>
                    <a:pt x="11938" y="5488"/>
                  </a:lnTo>
                  <a:lnTo>
                    <a:pt x="12435" y="5761"/>
                  </a:lnTo>
                  <a:lnTo>
                    <a:pt x="12917" y="6017"/>
                  </a:lnTo>
                  <a:lnTo>
                    <a:pt x="13390" y="6250"/>
                  </a:lnTo>
                  <a:lnTo>
                    <a:pt x="13855" y="6475"/>
                  </a:lnTo>
                  <a:lnTo>
                    <a:pt x="14312" y="6684"/>
                  </a:lnTo>
                  <a:lnTo>
                    <a:pt x="14753" y="6876"/>
                  </a:lnTo>
                  <a:lnTo>
                    <a:pt x="15194" y="7053"/>
                  </a:lnTo>
                  <a:lnTo>
                    <a:pt x="15620" y="7213"/>
                  </a:lnTo>
                  <a:lnTo>
                    <a:pt x="16029" y="7366"/>
                  </a:lnTo>
                  <a:lnTo>
                    <a:pt x="16438" y="7510"/>
                  </a:lnTo>
                  <a:lnTo>
                    <a:pt x="16831" y="7631"/>
                  </a:lnTo>
                  <a:lnTo>
                    <a:pt x="17224" y="7751"/>
                  </a:lnTo>
                  <a:lnTo>
                    <a:pt x="17601" y="7847"/>
                  </a:lnTo>
                  <a:lnTo>
                    <a:pt x="17971" y="7943"/>
                  </a:lnTo>
                  <a:lnTo>
                    <a:pt x="18332" y="8023"/>
                  </a:lnTo>
                  <a:lnTo>
                    <a:pt x="18684" y="8096"/>
                  </a:lnTo>
                  <a:lnTo>
                    <a:pt x="19021" y="8152"/>
                  </a:lnTo>
                  <a:lnTo>
                    <a:pt x="19358" y="8200"/>
                  </a:lnTo>
                  <a:lnTo>
                    <a:pt x="19688" y="8248"/>
                  </a:lnTo>
                  <a:lnTo>
                    <a:pt x="20009" y="8281"/>
                  </a:lnTo>
                  <a:lnTo>
                    <a:pt x="20321" y="8304"/>
                  </a:lnTo>
                  <a:lnTo>
                    <a:pt x="20626" y="8321"/>
                  </a:lnTo>
                  <a:lnTo>
                    <a:pt x="20922" y="8328"/>
                  </a:lnTo>
                  <a:lnTo>
                    <a:pt x="21212" y="8336"/>
                  </a:lnTo>
                  <a:lnTo>
                    <a:pt x="21212" y="8336"/>
                  </a:lnTo>
                  <a:lnTo>
                    <a:pt x="21348" y="8328"/>
                  </a:lnTo>
                  <a:lnTo>
                    <a:pt x="21476" y="8321"/>
                  </a:lnTo>
                  <a:lnTo>
                    <a:pt x="21613" y="8304"/>
                  </a:lnTo>
                  <a:lnTo>
                    <a:pt x="21741" y="8281"/>
                  </a:lnTo>
                  <a:lnTo>
                    <a:pt x="21869" y="8248"/>
                  </a:lnTo>
                  <a:lnTo>
                    <a:pt x="21998" y="8208"/>
                  </a:lnTo>
                  <a:lnTo>
                    <a:pt x="22127" y="8168"/>
                  </a:lnTo>
                  <a:lnTo>
                    <a:pt x="22247" y="8120"/>
                  </a:lnTo>
                  <a:lnTo>
                    <a:pt x="22367" y="8063"/>
                  </a:lnTo>
                  <a:lnTo>
                    <a:pt x="22479" y="8000"/>
                  </a:lnTo>
                  <a:lnTo>
                    <a:pt x="22591" y="7935"/>
                  </a:lnTo>
                  <a:lnTo>
                    <a:pt x="22704" y="7863"/>
                  </a:lnTo>
                  <a:lnTo>
                    <a:pt x="22809" y="7782"/>
                  </a:lnTo>
                  <a:lnTo>
                    <a:pt x="22904" y="7702"/>
                  </a:lnTo>
                  <a:lnTo>
                    <a:pt x="23009" y="7614"/>
                  </a:lnTo>
                  <a:lnTo>
                    <a:pt x="23097" y="7526"/>
                  </a:lnTo>
                  <a:lnTo>
                    <a:pt x="23185" y="7430"/>
                  </a:lnTo>
                  <a:lnTo>
                    <a:pt x="23273" y="7326"/>
                  </a:lnTo>
                  <a:lnTo>
                    <a:pt x="23353" y="7221"/>
                  </a:lnTo>
                  <a:lnTo>
                    <a:pt x="23426" y="7109"/>
                  </a:lnTo>
                  <a:lnTo>
                    <a:pt x="23498" y="6997"/>
                  </a:lnTo>
                  <a:lnTo>
                    <a:pt x="23562" y="6876"/>
                  </a:lnTo>
                  <a:lnTo>
                    <a:pt x="23626" y="6756"/>
                  </a:lnTo>
                  <a:lnTo>
                    <a:pt x="23674" y="6628"/>
                  </a:lnTo>
                  <a:lnTo>
                    <a:pt x="23723" y="6499"/>
                  </a:lnTo>
                  <a:lnTo>
                    <a:pt x="23771" y="6371"/>
                  </a:lnTo>
                  <a:lnTo>
                    <a:pt x="23803" y="6235"/>
                  </a:lnTo>
                  <a:lnTo>
                    <a:pt x="23835" y="6098"/>
                  </a:lnTo>
                  <a:lnTo>
                    <a:pt x="23859" y="5954"/>
                  </a:lnTo>
                  <a:lnTo>
                    <a:pt x="23875" y="5809"/>
                  </a:lnTo>
                  <a:lnTo>
                    <a:pt x="23892" y="5665"/>
                  </a:lnTo>
                  <a:lnTo>
                    <a:pt x="23892" y="5513"/>
                  </a:lnTo>
                  <a:lnTo>
                    <a:pt x="23892" y="5513"/>
                  </a:lnTo>
                  <a:lnTo>
                    <a:pt x="23892" y="5368"/>
                  </a:lnTo>
                  <a:lnTo>
                    <a:pt x="23875" y="5223"/>
                  </a:lnTo>
                  <a:lnTo>
                    <a:pt x="23859" y="5079"/>
                  </a:lnTo>
                  <a:lnTo>
                    <a:pt x="23835" y="4934"/>
                  </a:lnTo>
                  <a:lnTo>
                    <a:pt x="23803" y="4798"/>
                  </a:lnTo>
                  <a:lnTo>
                    <a:pt x="23771" y="4661"/>
                  </a:lnTo>
                  <a:lnTo>
                    <a:pt x="23723" y="4533"/>
                  </a:lnTo>
                  <a:lnTo>
                    <a:pt x="23674" y="4405"/>
                  </a:lnTo>
                  <a:lnTo>
                    <a:pt x="23626" y="4277"/>
                  </a:lnTo>
                  <a:lnTo>
                    <a:pt x="23562" y="4156"/>
                  </a:lnTo>
                  <a:lnTo>
                    <a:pt x="23498" y="4036"/>
                  </a:lnTo>
                  <a:lnTo>
                    <a:pt x="23426" y="3924"/>
                  </a:lnTo>
                  <a:lnTo>
                    <a:pt x="23353" y="3811"/>
                  </a:lnTo>
                  <a:lnTo>
                    <a:pt x="23273" y="3707"/>
                  </a:lnTo>
                  <a:lnTo>
                    <a:pt x="23185" y="3603"/>
                  </a:lnTo>
                  <a:lnTo>
                    <a:pt x="23097" y="3507"/>
                  </a:lnTo>
                  <a:lnTo>
                    <a:pt x="23009" y="3418"/>
                  </a:lnTo>
                  <a:lnTo>
                    <a:pt x="22904" y="3330"/>
                  </a:lnTo>
                  <a:lnTo>
                    <a:pt x="22809" y="3242"/>
                  </a:lnTo>
                  <a:lnTo>
                    <a:pt x="22704" y="3169"/>
                  </a:lnTo>
                  <a:lnTo>
                    <a:pt x="22591" y="3097"/>
                  </a:lnTo>
                  <a:lnTo>
                    <a:pt x="22479" y="3025"/>
                  </a:lnTo>
                  <a:lnTo>
                    <a:pt x="22367" y="2969"/>
                  </a:lnTo>
                  <a:lnTo>
                    <a:pt x="22247" y="2913"/>
                  </a:lnTo>
                  <a:lnTo>
                    <a:pt x="22127" y="2865"/>
                  </a:lnTo>
                  <a:lnTo>
                    <a:pt x="21998" y="2816"/>
                  </a:lnTo>
                  <a:lnTo>
                    <a:pt x="21869" y="2785"/>
                  </a:lnTo>
                  <a:lnTo>
                    <a:pt x="21741" y="2752"/>
                  </a:lnTo>
                  <a:lnTo>
                    <a:pt x="21613" y="2728"/>
                  </a:lnTo>
                  <a:lnTo>
                    <a:pt x="21476" y="2712"/>
                  </a:lnTo>
                  <a:lnTo>
                    <a:pt x="21348" y="2696"/>
                  </a:lnTo>
                  <a:lnTo>
                    <a:pt x="21212" y="2696"/>
                  </a:lnTo>
                  <a:close/>
                  <a:moveTo>
                    <a:pt x="21453" y="0"/>
                  </a:moveTo>
                  <a:lnTo>
                    <a:pt x="21453" y="0"/>
                  </a:lnTo>
                  <a:lnTo>
                    <a:pt x="21741" y="8"/>
                  </a:lnTo>
                  <a:lnTo>
                    <a:pt x="22014" y="24"/>
                  </a:lnTo>
                  <a:lnTo>
                    <a:pt x="22295" y="65"/>
                  </a:lnTo>
                  <a:lnTo>
                    <a:pt x="22568" y="113"/>
                  </a:lnTo>
                  <a:lnTo>
                    <a:pt x="22832" y="168"/>
                  </a:lnTo>
                  <a:lnTo>
                    <a:pt x="23089" y="241"/>
                  </a:lnTo>
                  <a:lnTo>
                    <a:pt x="23346" y="329"/>
                  </a:lnTo>
                  <a:lnTo>
                    <a:pt x="23594" y="426"/>
                  </a:lnTo>
                  <a:lnTo>
                    <a:pt x="23843" y="537"/>
                  </a:lnTo>
                  <a:lnTo>
                    <a:pt x="24075" y="658"/>
                  </a:lnTo>
                  <a:lnTo>
                    <a:pt x="24308" y="794"/>
                  </a:lnTo>
                  <a:lnTo>
                    <a:pt x="24526" y="938"/>
                  </a:lnTo>
                  <a:lnTo>
                    <a:pt x="24742" y="1091"/>
                  </a:lnTo>
                  <a:lnTo>
                    <a:pt x="24950" y="1251"/>
                  </a:lnTo>
                  <a:lnTo>
                    <a:pt x="25151" y="1429"/>
                  </a:lnTo>
                  <a:lnTo>
                    <a:pt x="25336" y="1605"/>
                  </a:lnTo>
                  <a:lnTo>
                    <a:pt x="25520" y="1797"/>
                  </a:lnTo>
                  <a:lnTo>
                    <a:pt x="25689" y="1998"/>
                  </a:lnTo>
                  <a:lnTo>
                    <a:pt x="25857" y="2206"/>
                  </a:lnTo>
                  <a:lnTo>
                    <a:pt x="26010" y="2423"/>
                  </a:lnTo>
                  <a:lnTo>
                    <a:pt x="26146" y="2648"/>
                  </a:lnTo>
                  <a:lnTo>
                    <a:pt x="26283" y="2881"/>
                  </a:lnTo>
                  <a:lnTo>
                    <a:pt x="26403" y="3113"/>
                  </a:lnTo>
                  <a:lnTo>
                    <a:pt x="26507" y="3362"/>
                  </a:lnTo>
                  <a:lnTo>
                    <a:pt x="26611" y="3610"/>
                  </a:lnTo>
                  <a:lnTo>
                    <a:pt x="26692" y="3868"/>
                  </a:lnTo>
                  <a:lnTo>
                    <a:pt x="26764" y="4132"/>
                  </a:lnTo>
                  <a:lnTo>
                    <a:pt x="26827" y="4397"/>
                  </a:lnTo>
                  <a:lnTo>
                    <a:pt x="26875" y="4670"/>
                  </a:lnTo>
                  <a:lnTo>
                    <a:pt x="26908" y="4951"/>
                  </a:lnTo>
                  <a:lnTo>
                    <a:pt x="26932" y="5232"/>
                  </a:lnTo>
                  <a:lnTo>
                    <a:pt x="26940" y="5513"/>
                  </a:lnTo>
                  <a:lnTo>
                    <a:pt x="26940" y="5513"/>
                  </a:lnTo>
                  <a:lnTo>
                    <a:pt x="26932" y="5833"/>
                  </a:lnTo>
                  <a:lnTo>
                    <a:pt x="26908" y="6154"/>
                  </a:lnTo>
                  <a:lnTo>
                    <a:pt x="26860" y="6467"/>
                  </a:lnTo>
                  <a:lnTo>
                    <a:pt x="26804" y="6772"/>
                  </a:lnTo>
                  <a:lnTo>
                    <a:pt x="26732" y="7077"/>
                  </a:lnTo>
                  <a:lnTo>
                    <a:pt x="26644" y="7366"/>
                  </a:lnTo>
                  <a:lnTo>
                    <a:pt x="26539" y="7654"/>
                  </a:lnTo>
                  <a:lnTo>
                    <a:pt x="26419" y="7935"/>
                  </a:lnTo>
                  <a:lnTo>
                    <a:pt x="26290" y="8208"/>
                  </a:lnTo>
                  <a:lnTo>
                    <a:pt x="26138" y="8473"/>
                  </a:lnTo>
                  <a:lnTo>
                    <a:pt x="25977" y="8722"/>
                  </a:lnTo>
                  <a:lnTo>
                    <a:pt x="25809" y="8962"/>
                  </a:lnTo>
                  <a:lnTo>
                    <a:pt x="25624" y="9195"/>
                  </a:lnTo>
                  <a:lnTo>
                    <a:pt x="25424" y="9412"/>
                  </a:lnTo>
                  <a:lnTo>
                    <a:pt x="25207" y="9612"/>
                  </a:lnTo>
                  <a:lnTo>
                    <a:pt x="24990" y="9805"/>
                  </a:lnTo>
                  <a:lnTo>
                    <a:pt x="24990" y="9805"/>
                  </a:lnTo>
                  <a:lnTo>
                    <a:pt x="25207" y="9997"/>
                  </a:lnTo>
                  <a:lnTo>
                    <a:pt x="25424" y="10205"/>
                  </a:lnTo>
                  <a:lnTo>
                    <a:pt x="25624" y="10421"/>
                  </a:lnTo>
                  <a:lnTo>
                    <a:pt x="25809" y="10646"/>
                  </a:lnTo>
                  <a:lnTo>
                    <a:pt x="25977" y="10887"/>
                  </a:lnTo>
                  <a:lnTo>
                    <a:pt x="26138" y="11143"/>
                  </a:lnTo>
                  <a:lnTo>
                    <a:pt x="26290" y="11401"/>
                  </a:lnTo>
                  <a:lnTo>
                    <a:pt x="26419" y="11674"/>
                  </a:lnTo>
                  <a:lnTo>
                    <a:pt x="26539" y="11955"/>
                  </a:lnTo>
                  <a:lnTo>
                    <a:pt x="26644" y="12243"/>
                  </a:lnTo>
                  <a:lnTo>
                    <a:pt x="26732" y="12540"/>
                  </a:lnTo>
                  <a:lnTo>
                    <a:pt x="26804" y="12845"/>
                  </a:lnTo>
                  <a:lnTo>
                    <a:pt x="26860" y="13149"/>
                  </a:lnTo>
                  <a:lnTo>
                    <a:pt x="26908" y="13462"/>
                  </a:lnTo>
                  <a:lnTo>
                    <a:pt x="26932" y="13775"/>
                  </a:lnTo>
                  <a:lnTo>
                    <a:pt x="26940" y="14096"/>
                  </a:lnTo>
                  <a:lnTo>
                    <a:pt x="26940" y="14096"/>
                  </a:lnTo>
                  <a:lnTo>
                    <a:pt x="26932" y="14385"/>
                  </a:lnTo>
                  <a:lnTo>
                    <a:pt x="26908" y="14666"/>
                  </a:lnTo>
                  <a:lnTo>
                    <a:pt x="26875" y="14947"/>
                  </a:lnTo>
                  <a:lnTo>
                    <a:pt x="26827" y="15220"/>
                  </a:lnTo>
                  <a:lnTo>
                    <a:pt x="26764" y="15493"/>
                  </a:lnTo>
                  <a:lnTo>
                    <a:pt x="26692" y="15758"/>
                  </a:lnTo>
                  <a:lnTo>
                    <a:pt x="26611" y="16014"/>
                  </a:lnTo>
                  <a:lnTo>
                    <a:pt x="26507" y="16270"/>
                  </a:lnTo>
                  <a:lnTo>
                    <a:pt x="26403" y="16520"/>
                  </a:lnTo>
                  <a:lnTo>
                    <a:pt x="26283" y="16761"/>
                  </a:lnTo>
                  <a:lnTo>
                    <a:pt x="26146" y="17001"/>
                  </a:lnTo>
                  <a:lnTo>
                    <a:pt x="26010" y="17225"/>
                  </a:lnTo>
                  <a:lnTo>
                    <a:pt x="25857" y="17450"/>
                  </a:lnTo>
                  <a:lnTo>
                    <a:pt x="25689" y="17667"/>
                  </a:lnTo>
                  <a:lnTo>
                    <a:pt x="25520" y="17867"/>
                  </a:lnTo>
                  <a:lnTo>
                    <a:pt x="25336" y="18068"/>
                  </a:lnTo>
                  <a:lnTo>
                    <a:pt x="25151" y="18253"/>
                  </a:lnTo>
                  <a:lnTo>
                    <a:pt x="24950" y="18438"/>
                  </a:lnTo>
                  <a:lnTo>
                    <a:pt x="24742" y="18606"/>
                  </a:lnTo>
                  <a:lnTo>
                    <a:pt x="24526" y="18759"/>
                  </a:lnTo>
                  <a:lnTo>
                    <a:pt x="24308" y="18910"/>
                  </a:lnTo>
                  <a:lnTo>
                    <a:pt x="24075" y="19047"/>
                  </a:lnTo>
                  <a:lnTo>
                    <a:pt x="23843" y="19175"/>
                  </a:lnTo>
                  <a:lnTo>
                    <a:pt x="23594" y="19288"/>
                  </a:lnTo>
                  <a:lnTo>
                    <a:pt x="23346" y="19392"/>
                  </a:lnTo>
                  <a:lnTo>
                    <a:pt x="23089" y="19481"/>
                  </a:lnTo>
                  <a:lnTo>
                    <a:pt x="22832" y="19561"/>
                  </a:lnTo>
                  <a:lnTo>
                    <a:pt x="22568" y="19624"/>
                  </a:lnTo>
                  <a:lnTo>
                    <a:pt x="22295" y="19672"/>
                  </a:lnTo>
                  <a:lnTo>
                    <a:pt x="22014" y="19705"/>
                  </a:lnTo>
                  <a:lnTo>
                    <a:pt x="21741" y="19729"/>
                  </a:lnTo>
                  <a:lnTo>
                    <a:pt x="21453" y="19737"/>
                  </a:lnTo>
                  <a:lnTo>
                    <a:pt x="21453" y="19737"/>
                  </a:lnTo>
                  <a:lnTo>
                    <a:pt x="0" y="19737"/>
                  </a:lnTo>
                  <a:lnTo>
                    <a:pt x="0" y="19737"/>
                  </a:lnTo>
                  <a:lnTo>
                    <a:pt x="514" y="19215"/>
                  </a:lnTo>
                  <a:lnTo>
                    <a:pt x="1027" y="18710"/>
                  </a:lnTo>
                  <a:lnTo>
                    <a:pt x="1532" y="18228"/>
                  </a:lnTo>
                  <a:lnTo>
                    <a:pt x="2038" y="17755"/>
                  </a:lnTo>
                  <a:lnTo>
                    <a:pt x="2551" y="17298"/>
                  </a:lnTo>
                  <a:lnTo>
                    <a:pt x="3048" y="16856"/>
                  </a:lnTo>
                  <a:lnTo>
                    <a:pt x="3554" y="16423"/>
                  </a:lnTo>
                  <a:lnTo>
                    <a:pt x="4051" y="16014"/>
                  </a:lnTo>
                  <a:lnTo>
                    <a:pt x="4549" y="15613"/>
                  </a:lnTo>
                  <a:lnTo>
                    <a:pt x="5038" y="15227"/>
                  </a:lnTo>
                  <a:lnTo>
                    <a:pt x="5528" y="14859"/>
                  </a:lnTo>
                  <a:lnTo>
                    <a:pt x="6018" y="14505"/>
                  </a:lnTo>
                  <a:lnTo>
                    <a:pt x="6499" y="14161"/>
                  </a:lnTo>
                  <a:lnTo>
                    <a:pt x="6980" y="13832"/>
                  </a:lnTo>
                  <a:lnTo>
                    <a:pt x="7453" y="13511"/>
                  </a:lnTo>
                  <a:lnTo>
                    <a:pt x="7919" y="13206"/>
                  </a:lnTo>
                  <a:lnTo>
                    <a:pt x="8392" y="12917"/>
                  </a:lnTo>
                  <a:lnTo>
                    <a:pt x="8849" y="12636"/>
                  </a:lnTo>
                  <a:lnTo>
                    <a:pt x="9307" y="12364"/>
                  </a:lnTo>
                  <a:lnTo>
                    <a:pt x="9756" y="12106"/>
                  </a:lnTo>
                  <a:lnTo>
                    <a:pt x="10205" y="11858"/>
                  </a:lnTo>
                  <a:lnTo>
                    <a:pt x="10646" y="11625"/>
                  </a:lnTo>
                  <a:lnTo>
                    <a:pt x="11087" y="11401"/>
                  </a:lnTo>
                  <a:lnTo>
                    <a:pt x="11521" y="11184"/>
                  </a:lnTo>
                  <a:lnTo>
                    <a:pt x="11946" y="10983"/>
                  </a:lnTo>
                  <a:lnTo>
                    <a:pt x="12363" y="10782"/>
                  </a:lnTo>
                  <a:lnTo>
                    <a:pt x="12781" y="10598"/>
                  </a:lnTo>
                  <a:lnTo>
                    <a:pt x="13182" y="10421"/>
                  </a:lnTo>
                  <a:lnTo>
                    <a:pt x="13582" y="10253"/>
                  </a:lnTo>
                  <a:lnTo>
                    <a:pt x="13983" y="10100"/>
                  </a:lnTo>
                  <a:lnTo>
                    <a:pt x="14368" y="9948"/>
                  </a:lnTo>
                  <a:lnTo>
                    <a:pt x="14745" y="9805"/>
                  </a:lnTo>
                  <a:lnTo>
                    <a:pt x="14745" y="9805"/>
                  </a:lnTo>
                  <a:lnTo>
                    <a:pt x="14368" y="9668"/>
                  </a:lnTo>
                  <a:lnTo>
                    <a:pt x="13983" y="9516"/>
                  </a:lnTo>
                  <a:lnTo>
                    <a:pt x="13582" y="9356"/>
                  </a:lnTo>
                  <a:lnTo>
                    <a:pt x="13182" y="9187"/>
                  </a:lnTo>
                  <a:lnTo>
                    <a:pt x="12781" y="9010"/>
                  </a:lnTo>
                  <a:lnTo>
                    <a:pt x="12363" y="8825"/>
                  </a:lnTo>
                  <a:lnTo>
                    <a:pt x="11946" y="8634"/>
                  </a:lnTo>
                  <a:lnTo>
                    <a:pt x="11521" y="8433"/>
                  </a:lnTo>
                  <a:lnTo>
                    <a:pt x="11087" y="8216"/>
                  </a:lnTo>
                  <a:lnTo>
                    <a:pt x="10646" y="7992"/>
                  </a:lnTo>
                  <a:lnTo>
                    <a:pt x="10205" y="7759"/>
                  </a:lnTo>
                  <a:lnTo>
                    <a:pt x="9756" y="7510"/>
                  </a:lnTo>
                  <a:lnTo>
                    <a:pt x="9307" y="7253"/>
                  </a:lnTo>
                  <a:lnTo>
                    <a:pt x="8849" y="6989"/>
                  </a:lnTo>
                  <a:lnTo>
                    <a:pt x="8392" y="6708"/>
                  </a:lnTo>
                  <a:lnTo>
                    <a:pt x="7919" y="6419"/>
                  </a:lnTo>
                  <a:lnTo>
                    <a:pt x="7453" y="6114"/>
                  </a:lnTo>
                  <a:lnTo>
                    <a:pt x="6980" y="5801"/>
                  </a:lnTo>
                  <a:lnTo>
                    <a:pt x="6499" y="5480"/>
                  </a:lnTo>
                  <a:lnTo>
                    <a:pt x="6018" y="5135"/>
                  </a:lnTo>
                  <a:lnTo>
                    <a:pt x="5528" y="4790"/>
                  </a:lnTo>
                  <a:lnTo>
                    <a:pt x="5038" y="4421"/>
                  </a:lnTo>
                  <a:lnTo>
                    <a:pt x="4549" y="4044"/>
                  </a:lnTo>
                  <a:lnTo>
                    <a:pt x="4051" y="3651"/>
                  </a:lnTo>
                  <a:lnTo>
                    <a:pt x="3554" y="3249"/>
                  </a:lnTo>
                  <a:lnTo>
                    <a:pt x="3048" y="2825"/>
                  </a:lnTo>
                  <a:lnTo>
                    <a:pt x="2551" y="2391"/>
                  </a:lnTo>
                  <a:lnTo>
                    <a:pt x="2038" y="1942"/>
                  </a:lnTo>
                  <a:lnTo>
                    <a:pt x="1532" y="1476"/>
                  </a:lnTo>
                  <a:lnTo>
                    <a:pt x="1027" y="1003"/>
                  </a:lnTo>
                  <a:lnTo>
                    <a:pt x="514" y="506"/>
                  </a:lnTo>
                  <a:lnTo>
                    <a:pt x="0" y="0"/>
                  </a:lnTo>
                  <a:lnTo>
                    <a:pt x="21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0964" y="1418555"/>
            <a:ext cx="2890836" cy="3048670"/>
          </a:xfrm>
          <a:solidFill>
            <a:srgbClr val="A6A6A6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3" name="Freeform 23"/>
          <p:cNvSpPr>
            <a:spLocks noChangeArrowheads="1"/>
          </p:cNvSpPr>
          <p:nvPr userDrawn="1"/>
        </p:nvSpPr>
        <p:spPr bwMode="auto">
          <a:xfrm>
            <a:off x="0" y="1417319"/>
            <a:ext cx="80963" cy="3054096"/>
          </a:xfrm>
          <a:custGeom>
            <a:avLst/>
            <a:gdLst>
              <a:gd name="T0" fmla="*/ 6374 w 6375"/>
              <a:gd name="T1" fmla="*/ 0 h 3226"/>
              <a:gd name="T2" fmla="*/ 0 w 6375"/>
              <a:gd name="T3" fmla="*/ 0 h 3226"/>
              <a:gd name="T4" fmla="*/ 0 w 6375"/>
              <a:gd name="T5" fmla="*/ 3225 h 3226"/>
              <a:gd name="T6" fmla="*/ 6374 w 6375"/>
              <a:gd name="T7" fmla="*/ 3225 h 3226"/>
              <a:gd name="T8" fmla="*/ 6374 w 6375"/>
              <a:gd name="T9" fmla="*/ 0 h 3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75" h="3226">
                <a:moveTo>
                  <a:pt x="6374" y="0"/>
                </a:moveTo>
                <a:lnTo>
                  <a:pt x="0" y="0"/>
                </a:lnTo>
                <a:lnTo>
                  <a:pt x="0" y="3225"/>
                </a:lnTo>
                <a:lnTo>
                  <a:pt x="6374" y="3225"/>
                </a:lnTo>
                <a:lnTo>
                  <a:pt x="6374" y="0"/>
                </a:lnTo>
              </a:path>
            </a:pathLst>
          </a:custGeom>
          <a:gradFill flip="none" rotWithShape="1">
            <a:gsLst>
              <a:gs pos="0">
                <a:srgbClr val="C10000"/>
              </a:gs>
              <a:gs pos="100000">
                <a:srgbClr val="9C0000"/>
              </a:gs>
            </a:gsLst>
            <a:lin ang="0" scaled="1"/>
            <a:tileRect/>
          </a:gradFill>
          <a:extLst/>
        </p:spPr>
        <p:txBody>
          <a:bodyPr vert="horz" lIns="548640" tIns="182880" rIns="182880" bIns="45720" rtlCol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700"/>
              </a:spcBef>
              <a:buClr>
                <a:schemeClr val="bg2"/>
              </a:buClr>
              <a:buFont typeface="Wingdings" charset="2"/>
              <a:buNone/>
            </a:pPr>
            <a:endParaRPr lang="en-US" sz="3000" spc="-40">
              <a:solidFill>
                <a:schemeClr val="bg1"/>
              </a:solidFill>
            </a:endParaRP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9" b="27371"/>
          <a:stretch/>
        </p:blipFill>
        <p:spPr>
          <a:xfrm>
            <a:off x="3125691" y="1423399"/>
            <a:ext cx="6019262" cy="3048016"/>
          </a:xfrm>
          <a:prstGeom prst="rect">
            <a:avLst/>
          </a:prstGeom>
        </p:spPr>
      </p:pic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509616" y="1916289"/>
            <a:ext cx="5260743" cy="990600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None/>
              <a:defRPr sz="4200" spc="-12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08750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/>
          <p:cNvSpPr>
            <a:spLocks noChangeArrowheads="1"/>
          </p:cNvSpPr>
          <p:nvPr userDrawn="1"/>
        </p:nvSpPr>
        <p:spPr bwMode="auto">
          <a:xfrm>
            <a:off x="3119438" y="1419225"/>
            <a:ext cx="5935662" cy="3049969"/>
          </a:xfrm>
          <a:custGeom>
            <a:avLst/>
            <a:gdLst>
              <a:gd name="T0" fmla="*/ 1863 w 1864"/>
              <a:gd name="T1" fmla="*/ 1780 h 1781"/>
              <a:gd name="T2" fmla="*/ 0 w 1864"/>
              <a:gd name="T3" fmla="*/ 1780 h 1781"/>
              <a:gd name="T4" fmla="*/ 0 w 1864"/>
              <a:gd name="T5" fmla="*/ 0 h 1781"/>
              <a:gd name="T6" fmla="*/ 1863 w 1864"/>
              <a:gd name="T7" fmla="*/ 0 h 1781"/>
              <a:gd name="T8" fmla="*/ 1863 w 1864"/>
              <a:gd name="T9" fmla="*/ 1780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4" h="1781">
                <a:moveTo>
                  <a:pt x="1863" y="1780"/>
                </a:moveTo>
                <a:lnTo>
                  <a:pt x="0" y="1780"/>
                </a:lnTo>
                <a:lnTo>
                  <a:pt x="0" y="0"/>
                </a:lnTo>
                <a:lnTo>
                  <a:pt x="1863" y="0"/>
                </a:lnTo>
                <a:lnTo>
                  <a:pt x="1863" y="1780"/>
                </a:lnTo>
              </a:path>
            </a:pathLst>
          </a:custGeom>
          <a:solidFill>
            <a:srgbClr val="E7E7E7"/>
          </a:solidFill>
          <a:ln w="9525" cap="flat">
            <a:noFill/>
            <a:bevel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0963" y="1419225"/>
            <a:ext cx="2890837" cy="304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47472"/>
            <a:ext cx="7795337" cy="509046"/>
          </a:xfrm>
        </p:spPr>
        <p:txBody>
          <a:bodyPr lIns="0" rIns="182880" anchor="t" anchorCtr="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7870" y="1603375"/>
            <a:ext cx="5440680" cy="2583352"/>
          </a:xfrm>
        </p:spPr>
        <p:txBody>
          <a:bodyPr anchor="t" anchorCtr="0"/>
          <a:lstStyle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t" anchorCtr="0">
            <a:noAutofit/>
          </a:bodyPr>
          <a:lstStyle>
            <a:lvl1pPr marL="0" indent="0">
              <a:buNone/>
              <a:defRPr sz="2000" cap="all" spc="-50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417320"/>
            <a:ext cx="80963" cy="3054096"/>
          </a:xfrm>
          <a:prstGeom prst="rect">
            <a:avLst/>
          </a:prstGeom>
          <a:gradFill flip="none" rotWithShape="1">
            <a:gsLst>
              <a:gs pos="41000">
                <a:srgbClr val="B80000"/>
              </a:gs>
              <a:gs pos="100000">
                <a:srgbClr val="F20009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94360" y="4883567"/>
            <a:ext cx="2743200" cy="137160"/>
          </a:xfrm>
        </p:spPr>
        <p:txBody>
          <a:bodyPr lIns="0" tIns="0" rIns="0" bIns="0" anchor="b" anchorCtr="0"/>
          <a:lstStyle>
            <a:lvl1pPr marL="0" indent="0" algn="l">
              <a:buNone/>
              <a:defRPr sz="600" cap="all">
                <a:solidFill>
                  <a:srgbClr val="D6D6D6"/>
                </a:solidFill>
              </a:defRPr>
            </a:lvl1pPr>
            <a:lvl2pPr marL="173037" indent="0" algn="l">
              <a:buNone/>
              <a:defRPr sz="600">
                <a:solidFill>
                  <a:srgbClr val="FFFFFF"/>
                </a:solidFill>
              </a:defRPr>
            </a:lvl2pPr>
            <a:lvl3pPr marL="346075" indent="0" algn="l">
              <a:buNone/>
              <a:defRPr sz="600">
                <a:solidFill>
                  <a:srgbClr val="FFFFFF"/>
                </a:solidFill>
              </a:defRPr>
            </a:lvl3pPr>
            <a:lvl4pPr marL="512762" indent="0" algn="l">
              <a:buNone/>
              <a:defRPr sz="600">
                <a:solidFill>
                  <a:srgbClr val="FFFFFF"/>
                </a:solidFill>
              </a:defRPr>
            </a:lvl4pPr>
            <a:lvl5pPr marL="685800" indent="0" algn="l">
              <a:buNone/>
              <a:defRPr sz="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28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RCD_Title/Red 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47472"/>
            <a:ext cx="7795337" cy="1188720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82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RCD_Title/Red 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47472"/>
            <a:ext cx="7795337" cy="1188720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53751" y="1335024"/>
            <a:ext cx="8101584" cy="2359152"/>
          </a:xfrm>
        </p:spPr>
        <p:txBody>
          <a:bodyPr>
            <a:noAutofit/>
          </a:bodyPr>
          <a:lstStyle>
            <a:lvl1pPr marL="117475" indent="-117475">
              <a:buNone/>
              <a:defRPr sz="2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870157" y="3763627"/>
            <a:ext cx="7699815" cy="49847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9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CD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47472"/>
            <a:ext cx="7795337" cy="1188720"/>
          </a:xfrm>
        </p:spPr>
        <p:txBody>
          <a:bodyPr lIns="0" rIns="182880" anchor="t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2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CD_Title 2-L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869795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2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C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7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CD_Title/Red 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47472"/>
            <a:ext cx="7795337" cy="1188720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4318000"/>
            <a:ext cx="9144000" cy="555106"/>
          </a:xfrm>
          <a:gradFill flip="none" rotWithShape="1">
            <a:gsLst>
              <a:gs pos="0">
                <a:schemeClr val="bg2">
                  <a:lumMod val="75000"/>
                </a:schemeClr>
              </a:gs>
              <a:gs pos="73000">
                <a:schemeClr val="bg2"/>
              </a:gs>
              <a:gs pos="100000">
                <a:schemeClr val="bg2"/>
              </a:gs>
            </a:gsLst>
            <a:lin ang="5400000" scaled="0"/>
            <a:tileRect/>
          </a:gradFill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4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125788" y="1419224"/>
            <a:ext cx="6018213" cy="3048001"/>
          </a:xfrm>
          <a:prstGeom prst="rect">
            <a:avLst/>
          </a:prstGeom>
          <a:solidFill>
            <a:srgbClr val="E7E7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1418555"/>
            <a:ext cx="2978150" cy="3048000"/>
          </a:xfrm>
          <a:gradFill flip="none" rotWithShape="1">
            <a:gsLst>
              <a:gs pos="0">
                <a:srgbClr val="C10000"/>
              </a:gs>
              <a:gs pos="100000">
                <a:srgbClr val="9C0000"/>
              </a:gs>
            </a:gsLst>
            <a:lin ang="0" scaled="1"/>
            <a:tileRect/>
          </a:gradFill>
        </p:spPr>
        <p:txBody>
          <a:bodyPr lIns="548640" tIns="182880" rIns="182880"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301752" indent="0">
              <a:buNone/>
              <a:defRPr>
                <a:solidFill>
                  <a:schemeClr val="bg1"/>
                </a:solidFill>
              </a:defRPr>
            </a:lvl2pPr>
            <a:lvl3pPr marL="50292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8686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313" y="352128"/>
            <a:ext cx="7795337" cy="509046"/>
          </a:xfrm>
        </p:spPr>
        <p:txBody>
          <a:bodyPr lIns="0" rIns="182880"/>
          <a:lstStyle>
            <a:lvl1pPr>
              <a:defRPr sz="3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5313" y="928688"/>
            <a:ext cx="7780337" cy="271462"/>
          </a:xfrm>
        </p:spPr>
        <p:txBody>
          <a:bodyPr lIns="0" tIns="0" rIns="182880" bIns="0" anchor="b" anchorCtr="0">
            <a:noAutofit/>
          </a:bodyPr>
          <a:lstStyle>
            <a:lvl1pPr marL="0" indent="0">
              <a:buNone/>
              <a:defRPr sz="2000" cap="all"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418555"/>
            <a:ext cx="80963" cy="305435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44850" y="1593850"/>
            <a:ext cx="5764213" cy="27305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8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72" y="348031"/>
            <a:ext cx="7724648" cy="509046"/>
          </a:xfrm>
          <a:prstGeom prst="rect">
            <a:avLst/>
          </a:prstGeom>
        </p:spPr>
        <p:txBody>
          <a:bodyPr vert="horz" lIns="0" tIns="0" rIns="18288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822" y="1200151"/>
            <a:ext cx="8110728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375650" y="136525"/>
            <a:ext cx="768350" cy="508000"/>
            <a:chOff x="8375650" y="136525"/>
            <a:chExt cx="768350" cy="50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8375650" y="136525"/>
              <a:ext cx="768350" cy="508000"/>
            </a:xfrm>
            <a:prstGeom prst="rect">
              <a:avLst/>
            </a:prstGeom>
            <a:gradFill flip="none" rotWithShape="1">
              <a:gsLst>
                <a:gs pos="42000">
                  <a:srgbClr val="CB0000"/>
                </a:gs>
                <a:gs pos="100000">
                  <a:srgbClr val="FF0000"/>
                </a:gs>
              </a:gsLst>
              <a:lin ang="9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"/>
            <p:cNvSpPr>
              <a:spLocks noChangeArrowheads="1"/>
            </p:cNvSpPr>
            <p:nvPr userDrawn="1"/>
          </p:nvSpPr>
          <p:spPr bwMode="auto">
            <a:xfrm>
              <a:off x="8496300" y="237042"/>
              <a:ext cx="415926" cy="304745"/>
            </a:xfrm>
            <a:custGeom>
              <a:avLst/>
              <a:gdLst>
                <a:gd name="T0" fmla="*/ 20009 w 26941"/>
                <a:gd name="T1" fmla="*/ 11336 h 19738"/>
                <a:gd name="T2" fmla="*/ 17971 w 26941"/>
                <a:gd name="T3" fmla="*/ 11674 h 19738"/>
                <a:gd name="T4" fmla="*/ 15620 w 26941"/>
                <a:gd name="T5" fmla="*/ 12396 h 19738"/>
                <a:gd name="T6" fmla="*/ 12917 w 26941"/>
                <a:gd name="T7" fmla="*/ 13599 h 19738"/>
                <a:gd name="T8" fmla="*/ 9836 w 26941"/>
                <a:gd name="T9" fmla="*/ 15372 h 19738"/>
                <a:gd name="T10" fmla="*/ 21212 w 26941"/>
                <a:gd name="T11" fmla="*/ 16921 h 19738"/>
                <a:gd name="T12" fmla="*/ 21869 w 26941"/>
                <a:gd name="T13" fmla="*/ 16832 h 19738"/>
                <a:gd name="T14" fmla="*/ 22591 w 26941"/>
                <a:gd name="T15" fmla="*/ 16520 h 19738"/>
                <a:gd name="T16" fmla="*/ 23185 w 26941"/>
                <a:gd name="T17" fmla="*/ 16006 h 19738"/>
                <a:gd name="T18" fmla="*/ 23626 w 26941"/>
                <a:gd name="T19" fmla="*/ 15332 h 19738"/>
                <a:gd name="T20" fmla="*/ 23859 w 26941"/>
                <a:gd name="T21" fmla="*/ 14538 h 19738"/>
                <a:gd name="T22" fmla="*/ 23875 w 26941"/>
                <a:gd name="T23" fmla="*/ 13823 h 19738"/>
                <a:gd name="T24" fmla="*/ 23674 w 26941"/>
                <a:gd name="T25" fmla="*/ 13038 h 19738"/>
                <a:gd name="T26" fmla="*/ 23273 w 26941"/>
                <a:gd name="T27" fmla="*/ 12339 h 19738"/>
                <a:gd name="T28" fmla="*/ 22704 w 26941"/>
                <a:gd name="T29" fmla="*/ 11785 h 19738"/>
                <a:gd name="T30" fmla="*/ 21998 w 26941"/>
                <a:gd name="T31" fmla="*/ 11409 h 19738"/>
                <a:gd name="T32" fmla="*/ 21212 w 26941"/>
                <a:gd name="T33" fmla="*/ 11280 h 19738"/>
                <a:gd name="T34" fmla="*/ 8721 w 26941"/>
                <a:gd name="T35" fmla="*/ 3507 h 19738"/>
                <a:gd name="T36" fmla="*/ 11938 w 26941"/>
                <a:gd name="T37" fmla="*/ 5488 h 19738"/>
                <a:gd name="T38" fmla="*/ 14753 w 26941"/>
                <a:gd name="T39" fmla="*/ 6876 h 19738"/>
                <a:gd name="T40" fmla="*/ 17224 w 26941"/>
                <a:gd name="T41" fmla="*/ 7751 h 19738"/>
                <a:gd name="T42" fmla="*/ 19358 w 26941"/>
                <a:gd name="T43" fmla="*/ 8200 h 19738"/>
                <a:gd name="T44" fmla="*/ 21212 w 26941"/>
                <a:gd name="T45" fmla="*/ 8336 h 19738"/>
                <a:gd name="T46" fmla="*/ 21869 w 26941"/>
                <a:gd name="T47" fmla="*/ 8248 h 19738"/>
                <a:gd name="T48" fmla="*/ 22591 w 26941"/>
                <a:gd name="T49" fmla="*/ 7935 h 19738"/>
                <a:gd name="T50" fmla="*/ 23185 w 26941"/>
                <a:gd name="T51" fmla="*/ 7430 h 19738"/>
                <a:gd name="T52" fmla="*/ 23626 w 26941"/>
                <a:gd name="T53" fmla="*/ 6756 h 19738"/>
                <a:gd name="T54" fmla="*/ 23859 w 26941"/>
                <a:gd name="T55" fmla="*/ 5954 h 19738"/>
                <a:gd name="T56" fmla="*/ 23875 w 26941"/>
                <a:gd name="T57" fmla="*/ 5223 h 19738"/>
                <a:gd name="T58" fmla="*/ 23674 w 26941"/>
                <a:gd name="T59" fmla="*/ 4405 h 19738"/>
                <a:gd name="T60" fmla="*/ 23273 w 26941"/>
                <a:gd name="T61" fmla="*/ 3707 h 19738"/>
                <a:gd name="T62" fmla="*/ 22704 w 26941"/>
                <a:gd name="T63" fmla="*/ 3169 h 19738"/>
                <a:gd name="T64" fmla="*/ 21998 w 26941"/>
                <a:gd name="T65" fmla="*/ 2816 h 19738"/>
                <a:gd name="T66" fmla="*/ 21212 w 26941"/>
                <a:gd name="T67" fmla="*/ 2696 h 19738"/>
                <a:gd name="T68" fmla="*/ 22568 w 26941"/>
                <a:gd name="T69" fmla="*/ 113 h 19738"/>
                <a:gd name="T70" fmla="*/ 24075 w 26941"/>
                <a:gd name="T71" fmla="*/ 658 h 19738"/>
                <a:gd name="T72" fmla="*/ 25336 w 26941"/>
                <a:gd name="T73" fmla="*/ 1605 h 19738"/>
                <a:gd name="T74" fmla="*/ 26283 w 26941"/>
                <a:gd name="T75" fmla="*/ 2881 h 19738"/>
                <a:gd name="T76" fmla="*/ 26827 w 26941"/>
                <a:gd name="T77" fmla="*/ 4397 h 19738"/>
                <a:gd name="T78" fmla="*/ 26932 w 26941"/>
                <a:gd name="T79" fmla="*/ 5833 h 19738"/>
                <a:gd name="T80" fmla="*/ 26539 w 26941"/>
                <a:gd name="T81" fmla="*/ 7654 h 19738"/>
                <a:gd name="T82" fmla="*/ 25624 w 26941"/>
                <a:gd name="T83" fmla="*/ 9195 h 19738"/>
                <a:gd name="T84" fmla="*/ 25424 w 26941"/>
                <a:gd name="T85" fmla="*/ 10205 h 19738"/>
                <a:gd name="T86" fmla="*/ 26419 w 26941"/>
                <a:gd name="T87" fmla="*/ 11674 h 19738"/>
                <a:gd name="T88" fmla="*/ 26908 w 26941"/>
                <a:gd name="T89" fmla="*/ 13462 h 19738"/>
                <a:gd name="T90" fmla="*/ 26875 w 26941"/>
                <a:gd name="T91" fmla="*/ 14947 h 19738"/>
                <a:gd name="T92" fmla="*/ 26403 w 26941"/>
                <a:gd name="T93" fmla="*/ 16520 h 19738"/>
                <a:gd name="T94" fmla="*/ 25520 w 26941"/>
                <a:gd name="T95" fmla="*/ 17867 h 19738"/>
                <a:gd name="T96" fmla="*/ 24308 w 26941"/>
                <a:gd name="T97" fmla="*/ 18910 h 19738"/>
                <a:gd name="T98" fmla="*/ 22832 w 26941"/>
                <a:gd name="T99" fmla="*/ 19561 h 19738"/>
                <a:gd name="T100" fmla="*/ 21453 w 26941"/>
                <a:gd name="T101" fmla="*/ 19737 h 19738"/>
                <a:gd name="T102" fmla="*/ 2038 w 26941"/>
                <a:gd name="T103" fmla="*/ 17755 h 19738"/>
                <a:gd name="T104" fmla="*/ 5038 w 26941"/>
                <a:gd name="T105" fmla="*/ 15227 h 19738"/>
                <a:gd name="T106" fmla="*/ 7919 w 26941"/>
                <a:gd name="T107" fmla="*/ 13206 h 19738"/>
                <a:gd name="T108" fmla="*/ 10646 w 26941"/>
                <a:gd name="T109" fmla="*/ 11625 h 19738"/>
                <a:gd name="T110" fmla="*/ 13182 w 26941"/>
                <a:gd name="T111" fmla="*/ 10421 h 19738"/>
                <a:gd name="T112" fmla="*/ 14368 w 26941"/>
                <a:gd name="T113" fmla="*/ 9668 h 19738"/>
                <a:gd name="T114" fmla="*/ 11946 w 26941"/>
                <a:gd name="T115" fmla="*/ 8634 h 19738"/>
                <a:gd name="T116" fmla="*/ 9307 w 26941"/>
                <a:gd name="T117" fmla="*/ 7253 h 19738"/>
                <a:gd name="T118" fmla="*/ 6499 w 26941"/>
                <a:gd name="T119" fmla="*/ 5480 h 19738"/>
                <a:gd name="T120" fmla="*/ 3554 w 26941"/>
                <a:gd name="T121" fmla="*/ 3249 h 19738"/>
                <a:gd name="T122" fmla="*/ 514 w 26941"/>
                <a:gd name="T123" fmla="*/ 506 h 19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1" h="19738">
                  <a:moveTo>
                    <a:pt x="21212" y="11280"/>
                  </a:moveTo>
                  <a:lnTo>
                    <a:pt x="21212" y="11280"/>
                  </a:lnTo>
                  <a:lnTo>
                    <a:pt x="20922" y="11280"/>
                  </a:lnTo>
                  <a:lnTo>
                    <a:pt x="20626" y="11288"/>
                  </a:lnTo>
                  <a:lnTo>
                    <a:pt x="20321" y="11313"/>
                  </a:lnTo>
                  <a:lnTo>
                    <a:pt x="20009" y="11336"/>
                  </a:lnTo>
                  <a:lnTo>
                    <a:pt x="19688" y="11368"/>
                  </a:lnTo>
                  <a:lnTo>
                    <a:pt x="19358" y="11409"/>
                  </a:lnTo>
                  <a:lnTo>
                    <a:pt x="19021" y="11456"/>
                  </a:lnTo>
                  <a:lnTo>
                    <a:pt x="18684" y="11521"/>
                  </a:lnTo>
                  <a:lnTo>
                    <a:pt x="18332" y="11593"/>
                  </a:lnTo>
                  <a:lnTo>
                    <a:pt x="17971" y="11674"/>
                  </a:lnTo>
                  <a:lnTo>
                    <a:pt x="17601" y="11762"/>
                  </a:lnTo>
                  <a:lnTo>
                    <a:pt x="17224" y="11865"/>
                  </a:lnTo>
                  <a:lnTo>
                    <a:pt x="16831" y="11978"/>
                  </a:lnTo>
                  <a:lnTo>
                    <a:pt x="16438" y="12106"/>
                  </a:lnTo>
                  <a:lnTo>
                    <a:pt x="16029" y="12243"/>
                  </a:lnTo>
                  <a:lnTo>
                    <a:pt x="15620" y="12396"/>
                  </a:lnTo>
                  <a:lnTo>
                    <a:pt x="15194" y="12564"/>
                  </a:lnTo>
                  <a:lnTo>
                    <a:pt x="14753" y="12740"/>
                  </a:lnTo>
                  <a:lnTo>
                    <a:pt x="14312" y="12933"/>
                  </a:lnTo>
                  <a:lnTo>
                    <a:pt x="13855" y="13141"/>
                  </a:lnTo>
                  <a:lnTo>
                    <a:pt x="13390" y="13359"/>
                  </a:lnTo>
                  <a:lnTo>
                    <a:pt x="12917" y="13599"/>
                  </a:lnTo>
                  <a:lnTo>
                    <a:pt x="12435" y="13856"/>
                  </a:lnTo>
                  <a:lnTo>
                    <a:pt x="11938" y="14121"/>
                  </a:lnTo>
                  <a:lnTo>
                    <a:pt x="11425" y="14409"/>
                  </a:lnTo>
                  <a:lnTo>
                    <a:pt x="10911" y="14715"/>
                  </a:lnTo>
                  <a:lnTo>
                    <a:pt x="10382" y="15036"/>
                  </a:lnTo>
                  <a:lnTo>
                    <a:pt x="9836" y="15372"/>
                  </a:lnTo>
                  <a:lnTo>
                    <a:pt x="9282" y="15733"/>
                  </a:lnTo>
                  <a:lnTo>
                    <a:pt x="8721" y="16110"/>
                  </a:lnTo>
                  <a:lnTo>
                    <a:pt x="8144" y="16503"/>
                  </a:lnTo>
                  <a:lnTo>
                    <a:pt x="7558" y="16921"/>
                  </a:lnTo>
                  <a:lnTo>
                    <a:pt x="7558" y="16921"/>
                  </a:lnTo>
                  <a:lnTo>
                    <a:pt x="21212" y="16921"/>
                  </a:lnTo>
                  <a:lnTo>
                    <a:pt x="21212" y="16921"/>
                  </a:lnTo>
                  <a:lnTo>
                    <a:pt x="21348" y="16912"/>
                  </a:lnTo>
                  <a:lnTo>
                    <a:pt x="21476" y="16904"/>
                  </a:lnTo>
                  <a:lnTo>
                    <a:pt x="21613" y="16889"/>
                  </a:lnTo>
                  <a:lnTo>
                    <a:pt x="21741" y="16864"/>
                  </a:lnTo>
                  <a:lnTo>
                    <a:pt x="21869" y="16832"/>
                  </a:lnTo>
                  <a:lnTo>
                    <a:pt x="21998" y="16792"/>
                  </a:lnTo>
                  <a:lnTo>
                    <a:pt x="22127" y="16752"/>
                  </a:lnTo>
                  <a:lnTo>
                    <a:pt x="22247" y="16704"/>
                  </a:lnTo>
                  <a:lnTo>
                    <a:pt x="22367" y="16648"/>
                  </a:lnTo>
                  <a:lnTo>
                    <a:pt x="22479" y="16583"/>
                  </a:lnTo>
                  <a:lnTo>
                    <a:pt x="22591" y="16520"/>
                  </a:lnTo>
                  <a:lnTo>
                    <a:pt x="22704" y="16448"/>
                  </a:lnTo>
                  <a:lnTo>
                    <a:pt x="22809" y="16367"/>
                  </a:lnTo>
                  <a:lnTo>
                    <a:pt x="22904" y="16287"/>
                  </a:lnTo>
                  <a:lnTo>
                    <a:pt x="23009" y="16199"/>
                  </a:lnTo>
                  <a:lnTo>
                    <a:pt x="23097" y="16102"/>
                  </a:lnTo>
                  <a:lnTo>
                    <a:pt x="23185" y="16006"/>
                  </a:lnTo>
                  <a:lnTo>
                    <a:pt x="23273" y="15909"/>
                  </a:lnTo>
                  <a:lnTo>
                    <a:pt x="23353" y="15798"/>
                  </a:lnTo>
                  <a:lnTo>
                    <a:pt x="23426" y="15693"/>
                  </a:lnTo>
                  <a:lnTo>
                    <a:pt x="23498" y="15573"/>
                  </a:lnTo>
                  <a:lnTo>
                    <a:pt x="23562" y="15460"/>
                  </a:lnTo>
                  <a:lnTo>
                    <a:pt x="23626" y="15332"/>
                  </a:lnTo>
                  <a:lnTo>
                    <a:pt x="23674" y="15212"/>
                  </a:lnTo>
                  <a:lnTo>
                    <a:pt x="23723" y="15084"/>
                  </a:lnTo>
                  <a:lnTo>
                    <a:pt x="23771" y="14947"/>
                  </a:lnTo>
                  <a:lnTo>
                    <a:pt x="23803" y="14818"/>
                  </a:lnTo>
                  <a:lnTo>
                    <a:pt x="23835" y="14675"/>
                  </a:lnTo>
                  <a:lnTo>
                    <a:pt x="23859" y="14538"/>
                  </a:lnTo>
                  <a:lnTo>
                    <a:pt x="23875" y="14394"/>
                  </a:lnTo>
                  <a:lnTo>
                    <a:pt x="23892" y="14249"/>
                  </a:lnTo>
                  <a:lnTo>
                    <a:pt x="23892" y="14096"/>
                  </a:lnTo>
                  <a:lnTo>
                    <a:pt x="23892" y="14096"/>
                  </a:lnTo>
                  <a:lnTo>
                    <a:pt x="23892" y="13960"/>
                  </a:lnTo>
                  <a:lnTo>
                    <a:pt x="23875" y="13823"/>
                  </a:lnTo>
                  <a:lnTo>
                    <a:pt x="23859" y="13687"/>
                  </a:lnTo>
                  <a:lnTo>
                    <a:pt x="23835" y="13551"/>
                  </a:lnTo>
                  <a:lnTo>
                    <a:pt x="23803" y="13422"/>
                  </a:lnTo>
                  <a:lnTo>
                    <a:pt x="23771" y="13294"/>
                  </a:lnTo>
                  <a:lnTo>
                    <a:pt x="23723" y="13166"/>
                  </a:lnTo>
                  <a:lnTo>
                    <a:pt x="23674" y="13038"/>
                  </a:lnTo>
                  <a:lnTo>
                    <a:pt x="23626" y="12908"/>
                  </a:lnTo>
                  <a:lnTo>
                    <a:pt x="23562" y="12788"/>
                  </a:lnTo>
                  <a:lnTo>
                    <a:pt x="23498" y="12677"/>
                  </a:lnTo>
                  <a:lnTo>
                    <a:pt x="23426" y="12556"/>
                  </a:lnTo>
                  <a:lnTo>
                    <a:pt x="23353" y="12444"/>
                  </a:lnTo>
                  <a:lnTo>
                    <a:pt x="23273" y="12339"/>
                  </a:lnTo>
                  <a:lnTo>
                    <a:pt x="23185" y="12235"/>
                  </a:lnTo>
                  <a:lnTo>
                    <a:pt x="23097" y="12138"/>
                  </a:lnTo>
                  <a:lnTo>
                    <a:pt x="23009" y="12043"/>
                  </a:lnTo>
                  <a:lnTo>
                    <a:pt x="22904" y="11946"/>
                  </a:lnTo>
                  <a:lnTo>
                    <a:pt x="22809" y="11865"/>
                  </a:lnTo>
                  <a:lnTo>
                    <a:pt x="22704" y="11785"/>
                  </a:lnTo>
                  <a:lnTo>
                    <a:pt x="22591" y="11705"/>
                  </a:lnTo>
                  <a:lnTo>
                    <a:pt x="22479" y="11634"/>
                  </a:lnTo>
                  <a:lnTo>
                    <a:pt x="22367" y="11569"/>
                  </a:lnTo>
                  <a:lnTo>
                    <a:pt x="22247" y="11513"/>
                  </a:lnTo>
                  <a:lnTo>
                    <a:pt x="22127" y="11456"/>
                  </a:lnTo>
                  <a:lnTo>
                    <a:pt x="21998" y="11409"/>
                  </a:lnTo>
                  <a:lnTo>
                    <a:pt x="21869" y="11368"/>
                  </a:lnTo>
                  <a:lnTo>
                    <a:pt x="21741" y="11336"/>
                  </a:lnTo>
                  <a:lnTo>
                    <a:pt x="21613" y="11313"/>
                  </a:lnTo>
                  <a:lnTo>
                    <a:pt x="21476" y="11296"/>
                  </a:lnTo>
                  <a:lnTo>
                    <a:pt x="21348" y="11280"/>
                  </a:lnTo>
                  <a:lnTo>
                    <a:pt x="21212" y="11280"/>
                  </a:lnTo>
                  <a:close/>
                  <a:moveTo>
                    <a:pt x="21212" y="2696"/>
                  </a:moveTo>
                  <a:lnTo>
                    <a:pt x="21212" y="2696"/>
                  </a:lnTo>
                  <a:lnTo>
                    <a:pt x="7558" y="2696"/>
                  </a:lnTo>
                  <a:lnTo>
                    <a:pt x="7558" y="2696"/>
                  </a:lnTo>
                  <a:lnTo>
                    <a:pt x="8144" y="3113"/>
                  </a:lnTo>
                  <a:lnTo>
                    <a:pt x="8721" y="3507"/>
                  </a:lnTo>
                  <a:lnTo>
                    <a:pt x="9282" y="3883"/>
                  </a:lnTo>
                  <a:lnTo>
                    <a:pt x="9836" y="4237"/>
                  </a:lnTo>
                  <a:lnTo>
                    <a:pt x="10382" y="4581"/>
                  </a:lnTo>
                  <a:lnTo>
                    <a:pt x="10911" y="4902"/>
                  </a:lnTo>
                  <a:lnTo>
                    <a:pt x="11425" y="5207"/>
                  </a:lnTo>
                  <a:lnTo>
                    <a:pt x="11938" y="5488"/>
                  </a:lnTo>
                  <a:lnTo>
                    <a:pt x="12435" y="5761"/>
                  </a:lnTo>
                  <a:lnTo>
                    <a:pt x="12917" y="6017"/>
                  </a:lnTo>
                  <a:lnTo>
                    <a:pt x="13390" y="6250"/>
                  </a:lnTo>
                  <a:lnTo>
                    <a:pt x="13855" y="6475"/>
                  </a:lnTo>
                  <a:lnTo>
                    <a:pt x="14312" y="6684"/>
                  </a:lnTo>
                  <a:lnTo>
                    <a:pt x="14753" y="6876"/>
                  </a:lnTo>
                  <a:lnTo>
                    <a:pt x="15194" y="7053"/>
                  </a:lnTo>
                  <a:lnTo>
                    <a:pt x="15620" y="7213"/>
                  </a:lnTo>
                  <a:lnTo>
                    <a:pt x="16029" y="7366"/>
                  </a:lnTo>
                  <a:lnTo>
                    <a:pt x="16438" y="7510"/>
                  </a:lnTo>
                  <a:lnTo>
                    <a:pt x="16831" y="7631"/>
                  </a:lnTo>
                  <a:lnTo>
                    <a:pt x="17224" y="7751"/>
                  </a:lnTo>
                  <a:lnTo>
                    <a:pt x="17601" y="7847"/>
                  </a:lnTo>
                  <a:lnTo>
                    <a:pt x="17971" y="7943"/>
                  </a:lnTo>
                  <a:lnTo>
                    <a:pt x="18332" y="8023"/>
                  </a:lnTo>
                  <a:lnTo>
                    <a:pt x="18684" y="8096"/>
                  </a:lnTo>
                  <a:lnTo>
                    <a:pt x="19021" y="8152"/>
                  </a:lnTo>
                  <a:lnTo>
                    <a:pt x="19358" y="8200"/>
                  </a:lnTo>
                  <a:lnTo>
                    <a:pt x="19688" y="8248"/>
                  </a:lnTo>
                  <a:lnTo>
                    <a:pt x="20009" y="8281"/>
                  </a:lnTo>
                  <a:lnTo>
                    <a:pt x="20321" y="8304"/>
                  </a:lnTo>
                  <a:lnTo>
                    <a:pt x="20626" y="8321"/>
                  </a:lnTo>
                  <a:lnTo>
                    <a:pt x="20922" y="8328"/>
                  </a:lnTo>
                  <a:lnTo>
                    <a:pt x="21212" y="8336"/>
                  </a:lnTo>
                  <a:lnTo>
                    <a:pt x="21212" y="8336"/>
                  </a:lnTo>
                  <a:lnTo>
                    <a:pt x="21348" y="8328"/>
                  </a:lnTo>
                  <a:lnTo>
                    <a:pt x="21476" y="8321"/>
                  </a:lnTo>
                  <a:lnTo>
                    <a:pt x="21613" y="8304"/>
                  </a:lnTo>
                  <a:lnTo>
                    <a:pt x="21741" y="8281"/>
                  </a:lnTo>
                  <a:lnTo>
                    <a:pt x="21869" y="8248"/>
                  </a:lnTo>
                  <a:lnTo>
                    <a:pt x="21998" y="8208"/>
                  </a:lnTo>
                  <a:lnTo>
                    <a:pt x="22127" y="8168"/>
                  </a:lnTo>
                  <a:lnTo>
                    <a:pt x="22247" y="8120"/>
                  </a:lnTo>
                  <a:lnTo>
                    <a:pt x="22367" y="8063"/>
                  </a:lnTo>
                  <a:lnTo>
                    <a:pt x="22479" y="8000"/>
                  </a:lnTo>
                  <a:lnTo>
                    <a:pt x="22591" y="7935"/>
                  </a:lnTo>
                  <a:lnTo>
                    <a:pt x="22704" y="7863"/>
                  </a:lnTo>
                  <a:lnTo>
                    <a:pt x="22809" y="7782"/>
                  </a:lnTo>
                  <a:lnTo>
                    <a:pt x="22904" y="7702"/>
                  </a:lnTo>
                  <a:lnTo>
                    <a:pt x="23009" y="7614"/>
                  </a:lnTo>
                  <a:lnTo>
                    <a:pt x="23097" y="7526"/>
                  </a:lnTo>
                  <a:lnTo>
                    <a:pt x="23185" y="7430"/>
                  </a:lnTo>
                  <a:lnTo>
                    <a:pt x="23273" y="7326"/>
                  </a:lnTo>
                  <a:lnTo>
                    <a:pt x="23353" y="7221"/>
                  </a:lnTo>
                  <a:lnTo>
                    <a:pt x="23426" y="7109"/>
                  </a:lnTo>
                  <a:lnTo>
                    <a:pt x="23498" y="6997"/>
                  </a:lnTo>
                  <a:lnTo>
                    <a:pt x="23562" y="6876"/>
                  </a:lnTo>
                  <a:lnTo>
                    <a:pt x="23626" y="6756"/>
                  </a:lnTo>
                  <a:lnTo>
                    <a:pt x="23674" y="6628"/>
                  </a:lnTo>
                  <a:lnTo>
                    <a:pt x="23723" y="6499"/>
                  </a:lnTo>
                  <a:lnTo>
                    <a:pt x="23771" y="6371"/>
                  </a:lnTo>
                  <a:lnTo>
                    <a:pt x="23803" y="6235"/>
                  </a:lnTo>
                  <a:lnTo>
                    <a:pt x="23835" y="6098"/>
                  </a:lnTo>
                  <a:lnTo>
                    <a:pt x="23859" y="5954"/>
                  </a:lnTo>
                  <a:lnTo>
                    <a:pt x="23875" y="5809"/>
                  </a:lnTo>
                  <a:lnTo>
                    <a:pt x="23892" y="5665"/>
                  </a:lnTo>
                  <a:lnTo>
                    <a:pt x="23892" y="5513"/>
                  </a:lnTo>
                  <a:lnTo>
                    <a:pt x="23892" y="5513"/>
                  </a:lnTo>
                  <a:lnTo>
                    <a:pt x="23892" y="5368"/>
                  </a:lnTo>
                  <a:lnTo>
                    <a:pt x="23875" y="5223"/>
                  </a:lnTo>
                  <a:lnTo>
                    <a:pt x="23859" y="5079"/>
                  </a:lnTo>
                  <a:lnTo>
                    <a:pt x="23835" y="4934"/>
                  </a:lnTo>
                  <a:lnTo>
                    <a:pt x="23803" y="4798"/>
                  </a:lnTo>
                  <a:lnTo>
                    <a:pt x="23771" y="4661"/>
                  </a:lnTo>
                  <a:lnTo>
                    <a:pt x="23723" y="4533"/>
                  </a:lnTo>
                  <a:lnTo>
                    <a:pt x="23674" y="4405"/>
                  </a:lnTo>
                  <a:lnTo>
                    <a:pt x="23626" y="4277"/>
                  </a:lnTo>
                  <a:lnTo>
                    <a:pt x="23562" y="4156"/>
                  </a:lnTo>
                  <a:lnTo>
                    <a:pt x="23498" y="4036"/>
                  </a:lnTo>
                  <a:lnTo>
                    <a:pt x="23426" y="3924"/>
                  </a:lnTo>
                  <a:lnTo>
                    <a:pt x="23353" y="3811"/>
                  </a:lnTo>
                  <a:lnTo>
                    <a:pt x="23273" y="3707"/>
                  </a:lnTo>
                  <a:lnTo>
                    <a:pt x="23185" y="3603"/>
                  </a:lnTo>
                  <a:lnTo>
                    <a:pt x="23097" y="3507"/>
                  </a:lnTo>
                  <a:lnTo>
                    <a:pt x="23009" y="3418"/>
                  </a:lnTo>
                  <a:lnTo>
                    <a:pt x="22904" y="3330"/>
                  </a:lnTo>
                  <a:lnTo>
                    <a:pt x="22809" y="3242"/>
                  </a:lnTo>
                  <a:lnTo>
                    <a:pt x="22704" y="3169"/>
                  </a:lnTo>
                  <a:lnTo>
                    <a:pt x="22591" y="3097"/>
                  </a:lnTo>
                  <a:lnTo>
                    <a:pt x="22479" y="3025"/>
                  </a:lnTo>
                  <a:lnTo>
                    <a:pt x="22367" y="2969"/>
                  </a:lnTo>
                  <a:lnTo>
                    <a:pt x="22247" y="2913"/>
                  </a:lnTo>
                  <a:lnTo>
                    <a:pt x="22127" y="2865"/>
                  </a:lnTo>
                  <a:lnTo>
                    <a:pt x="21998" y="2816"/>
                  </a:lnTo>
                  <a:lnTo>
                    <a:pt x="21869" y="2785"/>
                  </a:lnTo>
                  <a:lnTo>
                    <a:pt x="21741" y="2752"/>
                  </a:lnTo>
                  <a:lnTo>
                    <a:pt x="21613" y="2728"/>
                  </a:lnTo>
                  <a:lnTo>
                    <a:pt x="21476" y="2712"/>
                  </a:lnTo>
                  <a:lnTo>
                    <a:pt x="21348" y="2696"/>
                  </a:lnTo>
                  <a:lnTo>
                    <a:pt x="21212" y="2696"/>
                  </a:lnTo>
                  <a:close/>
                  <a:moveTo>
                    <a:pt x="21453" y="0"/>
                  </a:moveTo>
                  <a:lnTo>
                    <a:pt x="21453" y="0"/>
                  </a:lnTo>
                  <a:lnTo>
                    <a:pt x="21741" y="8"/>
                  </a:lnTo>
                  <a:lnTo>
                    <a:pt x="22014" y="24"/>
                  </a:lnTo>
                  <a:lnTo>
                    <a:pt x="22295" y="65"/>
                  </a:lnTo>
                  <a:lnTo>
                    <a:pt x="22568" y="113"/>
                  </a:lnTo>
                  <a:lnTo>
                    <a:pt x="22832" y="168"/>
                  </a:lnTo>
                  <a:lnTo>
                    <a:pt x="23089" y="241"/>
                  </a:lnTo>
                  <a:lnTo>
                    <a:pt x="23346" y="329"/>
                  </a:lnTo>
                  <a:lnTo>
                    <a:pt x="23594" y="426"/>
                  </a:lnTo>
                  <a:lnTo>
                    <a:pt x="23843" y="537"/>
                  </a:lnTo>
                  <a:lnTo>
                    <a:pt x="24075" y="658"/>
                  </a:lnTo>
                  <a:lnTo>
                    <a:pt x="24308" y="794"/>
                  </a:lnTo>
                  <a:lnTo>
                    <a:pt x="24526" y="938"/>
                  </a:lnTo>
                  <a:lnTo>
                    <a:pt x="24742" y="1091"/>
                  </a:lnTo>
                  <a:lnTo>
                    <a:pt x="24950" y="1251"/>
                  </a:lnTo>
                  <a:lnTo>
                    <a:pt x="25151" y="1429"/>
                  </a:lnTo>
                  <a:lnTo>
                    <a:pt x="25336" y="1605"/>
                  </a:lnTo>
                  <a:lnTo>
                    <a:pt x="25520" y="1797"/>
                  </a:lnTo>
                  <a:lnTo>
                    <a:pt x="25689" y="1998"/>
                  </a:lnTo>
                  <a:lnTo>
                    <a:pt x="25857" y="2206"/>
                  </a:lnTo>
                  <a:lnTo>
                    <a:pt x="26010" y="2423"/>
                  </a:lnTo>
                  <a:lnTo>
                    <a:pt x="26146" y="2648"/>
                  </a:lnTo>
                  <a:lnTo>
                    <a:pt x="26283" y="2881"/>
                  </a:lnTo>
                  <a:lnTo>
                    <a:pt x="26403" y="3113"/>
                  </a:lnTo>
                  <a:lnTo>
                    <a:pt x="26507" y="3362"/>
                  </a:lnTo>
                  <a:lnTo>
                    <a:pt x="26611" y="3610"/>
                  </a:lnTo>
                  <a:lnTo>
                    <a:pt x="26692" y="3868"/>
                  </a:lnTo>
                  <a:lnTo>
                    <a:pt x="26764" y="4132"/>
                  </a:lnTo>
                  <a:lnTo>
                    <a:pt x="26827" y="4397"/>
                  </a:lnTo>
                  <a:lnTo>
                    <a:pt x="26875" y="4670"/>
                  </a:lnTo>
                  <a:lnTo>
                    <a:pt x="26908" y="4951"/>
                  </a:lnTo>
                  <a:lnTo>
                    <a:pt x="26932" y="5232"/>
                  </a:lnTo>
                  <a:lnTo>
                    <a:pt x="26940" y="5513"/>
                  </a:lnTo>
                  <a:lnTo>
                    <a:pt x="26940" y="5513"/>
                  </a:lnTo>
                  <a:lnTo>
                    <a:pt x="26932" y="5833"/>
                  </a:lnTo>
                  <a:lnTo>
                    <a:pt x="26908" y="6154"/>
                  </a:lnTo>
                  <a:lnTo>
                    <a:pt x="26860" y="6467"/>
                  </a:lnTo>
                  <a:lnTo>
                    <a:pt x="26804" y="6772"/>
                  </a:lnTo>
                  <a:lnTo>
                    <a:pt x="26732" y="7077"/>
                  </a:lnTo>
                  <a:lnTo>
                    <a:pt x="26644" y="7366"/>
                  </a:lnTo>
                  <a:lnTo>
                    <a:pt x="26539" y="7654"/>
                  </a:lnTo>
                  <a:lnTo>
                    <a:pt x="26419" y="7935"/>
                  </a:lnTo>
                  <a:lnTo>
                    <a:pt x="26290" y="8208"/>
                  </a:lnTo>
                  <a:lnTo>
                    <a:pt x="26138" y="8473"/>
                  </a:lnTo>
                  <a:lnTo>
                    <a:pt x="25977" y="8722"/>
                  </a:lnTo>
                  <a:lnTo>
                    <a:pt x="25809" y="8962"/>
                  </a:lnTo>
                  <a:lnTo>
                    <a:pt x="25624" y="9195"/>
                  </a:lnTo>
                  <a:lnTo>
                    <a:pt x="25424" y="9412"/>
                  </a:lnTo>
                  <a:lnTo>
                    <a:pt x="25207" y="9612"/>
                  </a:lnTo>
                  <a:lnTo>
                    <a:pt x="24990" y="9805"/>
                  </a:lnTo>
                  <a:lnTo>
                    <a:pt x="24990" y="9805"/>
                  </a:lnTo>
                  <a:lnTo>
                    <a:pt x="25207" y="9997"/>
                  </a:lnTo>
                  <a:lnTo>
                    <a:pt x="25424" y="10205"/>
                  </a:lnTo>
                  <a:lnTo>
                    <a:pt x="25624" y="10421"/>
                  </a:lnTo>
                  <a:lnTo>
                    <a:pt x="25809" y="10646"/>
                  </a:lnTo>
                  <a:lnTo>
                    <a:pt x="25977" y="10887"/>
                  </a:lnTo>
                  <a:lnTo>
                    <a:pt x="26138" y="11143"/>
                  </a:lnTo>
                  <a:lnTo>
                    <a:pt x="26290" y="11401"/>
                  </a:lnTo>
                  <a:lnTo>
                    <a:pt x="26419" y="11674"/>
                  </a:lnTo>
                  <a:lnTo>
                    <a:pt x="26539" y="11955"/>
                  </a:lnTo>
                  <a:lnTo>
                    <a:pt x="26644" y="12243"/>
                  </a:lnTo>
                  <a:lnTo>
                    <a:pt x="26732" y="12540"/>
                  </a:lnTo>
                  <a:lnTo>
                    <a:pt x="26804" y="12845"/>
                  </a:lnTo>
                  <a:lnTo>
                    <a:pt x="26860" y="13149"/>
                  </a:lnTo>
                  <a:lnTo>
                    <a:pt x="26908" y="13462"/>
                  </a:lnTo>
                  <a:lnTo>
                    <a:pt x="26932" y="13775"/>
                  </a:lnTo>
                  <a:lnTo>
                    <a:pt x="26940" y="14096"/>
                  </a:lnTo>
                  <a:lnTo>
                    <a:pt x="26940" y="14096"/>
                  </a:lnTo>
                  <a:lnTo>
                    <a:pt x="26932" y="14385"/>
                  </a:lnTo>
                  <a:lnTo>
                    <a:pt x="26908" y="14666"/>
                  </a:lnTo>
                  <a:lnTo>
                    <a:pt x="26875" y="14947"/>
                  </a:lnTo>
                  <a:lnTo>
                    <a:pt x="26827" y="15220"/>
                  </a:lnTo>
                  <a:lnTo>
                    <a:pt x="26764" y="15493"/>
                  </a:lnTo>
                  <a:lnTo>
                    <a:pt x="26692" y="15758"/>
                  </a:lnTo>
                  <a:lnTo>
                    <a:pt x="26611" y="16014"/>
                  </a:lnTo>
                  <a:lnTo>
                    <a:pt x="26507" y="16270"/>
                  </a:lnTo>
                  <a:lnTo>
                    <a:pt x="26403" y="16520"/>
                  </a:lnTo>
                  <a:lnTo>
                    <a:pt x="26283" y="16761"/>
                  </a:lnTo>
                  <a:lnTo>
                    <a:pt x="26146" y="17001"/>
                  </a:lnTo>
                  <a:lnTo>
                    <a:pt x="26010" y="17225"/>
                  </a:lnTo>
                  <a:lnTo>
                    <a:pt x="25857" y="17450"/>
                  </a:lnTo>
                  <a:lnTo>
                    <a:pt x="25689" y="17667"/>
                  </a:lnTo>
                  <a:lnTo>
                    <a:pt x="25520" y="17867"/>
                  </a:lnTo>
                  <a:lnTo>
                    <a:pt x="25336" y="18068"/>
                  </a:lnTo>
                  <a:lnTo>
                    <a:pt x="25151" y="18253"/>
                  </a:lnTo>
                  <a:lnTo>
                    <a:pt x="24950" y="18438"/>
                  </a:lnTo>
                  <a:lnTo>
                    <a:pt x="24742" y="18606"/>
                  </a:lnTo>
                  <a:lnTo>
                    <a:pt x="24526" y="18759"/>
                  </a:lnTo>
                  <a:lnTo>
                    <a:pt x="24308" y="18910"/>
                  </a:lnTo>
                  <a:lnTo>
                    <a:pt x="24075" y="19047"/>
                  </a:lnTo>
                  <a:lnTo>
                    <a:pt x="23843" y="19175"/>
                  </a:lnTo>
                  <a:lnTo>
                    <a:pt x="23594" y="19288"/>
                  </a:lnTo>
                  <a:lnTo>
                    <a:pt x="23346" y="19392"/>
                  </a:lnTo>
                  <a:lnTo>
                    <a:pt x="23089" y="19481"/>
                  </a:lnTo>
                  <a:lnTo>
                    <a:pt x="22832" y="19561"/>
                  </a:lnTo>
                  <a:lnTo>
                    <a:pt x="22568" y="19624"/>
                  </a:lnTo>
                  <a:lnTo>
                    <a:pt x="22295" y="19672"/>
                  </a:lnTo>
                  <a:lnTo>
                    <a:pt x="22014" y="19705"/>
                  </a:lnTo>
                  <a:lnTo>
                    <a:pt x="21741" y="19729"/>
                  </a:lnTo>
                  <a:lnTo>
                    <a:pt x="21453" y="19737"/>
                  </a:lnTo>
                  <a:lnTo>
                    <a:pt x="21453" y="19737"/>
                  </a:lnTo>
                  <a:lnTo>
                    <a:pt x="0" y="19737"/>
                  </a:lnTo>
                  <a:lnTo>
                    <a:pt x="0" y="19737"/>
                  </a:lnTo>
                  <a:lnTo>
                    <a:pt x="514" y="19215"/>
                  </a:lnTo>
                  <a:lnTo>
                    <a:pt x="1027" y="18710"/>
                  </a:lnTo>
                  <a:lnTo>
                    <a:pt x="1532" y="18228"/>
                  </a:lnTo>
                  <a:lnTo>
                    <a:pt x="2038" y="17755"/>
                  </a:lnTo>
                  <a:lnTo>
                    <a:pt x="2551" y="17298"/>
                  </a:lnTo>
                  <a:lnTo>
                    <a:pt x="3048" y="16856"/>
                  </a:lnTo>
                  <a:lnTo>
                    <a:pt x="3554" y="16423"/>
                  </a:lnTo>
                  <a:lnTo>
                    <a:pt x="4051" y="16014"/>
                  </a:lnTo>
                  <a:lnTo>
                    <a:pt x="4549" y="15613"/>
                  </a:lnTo>
                  <a:lnTo>
                    <a:pt x="5038" y="15227"/>
                  </a:lnTo>
                  <a:lnTo>
                    <a:pt x="5528" y="14859"/>
                  </a:lnTo>
                  <a:lnTo>
                    <a:pt x="6018" y="14505"/>
                  </a:lnTo>
                  <a:lnTo>
                    <a:pt x="6499" y="14161"/>
                  </a:lnTo>
                  <a:lnTo>
                    <a:pt x="6980" y="13832"/>
                  </a:lnTo>
                  <a:lnTo>
                    <a:pt x="7453" y="13511"/>
                  </a:lnTo>
                  <a:lnTo>
                    <a:pt x="7919" y="13206"/>
                  </a:lnTo>
                  <a:lnTo>
                    <a:pt x="8392" y="12917"/>
                  </a:lnTo>
                  <a:lnTo>
                    <a:pt x="8849" y="12636"/>
                  </a:lnTo>
                  <a:lnTo>
                    <a:pt x="9307" y="12364"/>
                  </a:lnTo>
                  <a:lnTo>
                    <a:pt x="9756" y="12106"/>
                  </a:lnTo>
                  <a:lnTo>
                    <a:pt x="10205" y="11858"/>
                  </a:lnTo>
                  <a:lnTo>
                    <a:pt x="10646" y="11625"/>
                  </a:lnTo>
                  <a:lnTo>
                    <a:pt x="11087" y="11401"/>
                  </a:lnTo>
                  <a:lnTo>
                    <a:pt x="11521" y="11184"/>
                  </a:lnTo>
                  <a:lnTo>
                    <a:pt x="11946" y="10983"/>
                  </a:lnTo>
                  <a:lnTo>
                    <a:pt x="12363" y="10782"/>
                  </a:lnTo>
                  <a:lnTo>
                    <a:pt x="12781" y="10598"/>
                  </a:lnTo>
                  <a:lnTo>
                    <a:pt x="13182" y="10421"/>
                  </a:lnTo>
                  <a:lnTo>
                    <a:pt x="13582" y="10253"/>
                  </a:lnTo>
                  <a:lnTo>
                    <a:pt x="13983" y="10100"/>
                  </a:lnTo>
                  <a:lnTo>
                    <a:pt x="14368" y="9948"/>
                  </a:lnTo>
                  <a:lnTo>
                    <a:pt x="14745" y="9805"/>
                  </a:lnTo>
                  <a:lnTo>
                    <a:pt x="14745" y="9805"/>
                  </a:lnTo>
                  <a:lnTo>
                    <a:pt x="14368" y="9668"/>
                  </a:lnTo>
                  <a:lnTo>
                    <a:pt x="13983" y="9516"/>
                  </a:lnTo>
                  <a:lnTo>
                    <a:pt x="13582" y="9356"/>
                  </a:lnTo>
                  <a:lnTo>
                    <a:pt x="13182" y="9187"/>
                  </a:lnTo>
                  <a:lnTo>
                    <a:pt x="12781" y="9010"/>
                  </a:lnTo>
                  <a:lnTo>
                    <a:pt x="12363" y="8825"/>
                  </a:lnTo>
                  <a:lnTo>
                    <a:pt x="11946" y="8634"/>
                  </a:lnTo>
                  <a:lnTo>
                    <a:pt x="11521" y="8433"/>
                  </a:lnTo>
                  <a:lnTo>
                    <a:pt x="11087" y="8216"/>
                  </a:lnTo>
                  <a:lnTo>
                    <a:pt x="10646" y="7992"/>
                  </a:lnTo>
                  <a:lnTo>
                    <a:pt x="10205" y="7759"/>
                  </a:lnTo>
                  <a:lnTo>
                    <a:pt x="9756" y="7510"/>
                  </a:lnTo>
                  <a:lnTo>
                    <a:pt x="9307" y="7253"/>
                  </a:lnTo>
                  <a:lnTo>
                    <a:pt x="8849" y="6989"/>
                  </a:lnTo>
                  <a:lnTo>
                    <a:pt x="8392" y="6708"/>
                  </a:lnTo>
                  <a:lnTo>
                    <a:pt x="7919" y="6419"/>
                  </a:lnTo>
                  <a:lnTo>
                    <a:pt x="7453" y="6114"/>
                  </a:lnTo>
                  <a:lnTo>
                    <a:pt x="6980" y="5801"/>
                  </a:lnTo>
                  <a:lnTo>
                    <a:pt x="6499" y="5480"/>
                  </a:lnTo>
                  <a:lnTo>
                    <a:pt x="6018" y="5135"/>
                  </a:lnTo>
                  <a:lnTo>
                    <a:pt x="5528" y="4790"/>
                  </a:lnTo>
                  <a:lnTo>
                    <a:pt x="5038" y="4421"/>
                  </a:lnTo>
                  <a:lnTo>
                    <a:pt x="4549" y="4044"/>
                  </a:lnTo>
                  <a:lnTo>
                    <a:pt x="4051" y="3651"/>
                  </a:lnTo>
                  <a:lnTo>
                    <a:pt x="3554" y="3249"/>
                  </a:lnTo>
                  <a:lnTo>
                    <a:pt x="3048" y="2825"/>
                  </a:lnTo>
                  <a:lnTo>
                    <a:pt x="2551" y="2391"/>
                  </a:lnTo>
                  <a:lnTo>
                    <a:pt x="2038" y="1942"/>
                  </a:lnTo>
                  <a:lnTo>
                    <a:pt x="1532" y="1476"/>
                  </a:lnTo>
                  <a:lnTo>
                    <a:pt x="1027" y="1003"/>
                  </a:lnTo>
                  <a:lnTo>
                    <a:pt x="514" y="506"/>
                  </a:lnTo>
                  <a:lnTo>
                    <a:pt x="0" y="0"/>
                  </a:lnTo>
                  <a:lnTo>
                    <a:pt x="21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r>
              <a:rPr lang="en-US" dirty="0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600" cap="all">
                <a:solidFill>
                  <a:srgbClr val="D6D6D6"/>
                </a:solidFill>
              </a:defRPr>
            </a:lvl1pPr>
          </a:lstStyle>
          <a:p>
            <a:fld id="{DB8BB9A7-48F6-5544-BE85-4528CCD443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82" r:id="rId3"/>
    <p:sldLayoutId id="2147483671" r:id="rId4"/>
    <p:sldLayoutId id="2147483677" r:id="rId5"/>
    <p:sldLayoutId id="2147483681" r:id="rId6"/>
    <p:sldLayoutId id="2147483679" r:id="rId7"/>
    <p:sldLayoutId id="2147483678" r:id="rId8"/>
    <p:sldLayoutId id="2147483673" r:id="rId9"/>
    <p:sldLayoutId id="2147483674" r:id="rId10"/>
    <p:sldLayoutId id="2147483675" r:id="rId11"/>
    <p:sldLayoutId id="2147483664" r:id="rId12"/>
    <p:sldLayoutId id="2147483668" r:id="rId13"/>
    <p:sldLayoutId id="2147483650" r:id="rId14"/>
    <p:sldLayoutId id="2147483669" r:id="rId15"/>
    <p:sldLayoutId id="2147483672" r:id="rId16"/>
    <p:sldLayoutId id="2147483670" r:id="rId17"/>
    <p:sldLayoutId id="2147483654" r:id="rId18"/>
    <p:sldLayoutId id="2147483652" r:id="rId19"/>
    <p:sldLayoutId id="2147483661" r:id="rId20"/>
    <p:sldLayoutId id="2147483666" r:id="rId21"/>
    <p:sldLayoutId id="2147483667" r:id="rId22"/>
    <p:sldLayoutId id="2147483662" r:id="rId23"/>
    <p:sldLayoutId id="2147483663" r:id="rId24"/>
    <p:sldLayoutId id="2147483653" r:id="rId25"/>
    <p:sldLayoutId id="2147483657" r:id="rId26"/>
    <p:sldLayoutId id="2147483658" r:id="rId27"/>
    <p:sldLayoutId id="2147483659" r:id="rId28"/>
    <p:sldLayoutId id="2147483684" r:id="rId29"/>
    <p:sldLayoutId id="2147483685" r:id="rId30"/>
    <p:sldLayoutId id="2147483687" r:id="rId31"/>
    <p:sldLayoutId id="2147483688" r:id="rId32"/>
    <p:sldLayoutId id="2147483689" r:id="rId33"/>
    <p:sldLayoutId id="2147483690" r:id="rId3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400" kern="1200" spc="-90">
          <a:solidFill>
            <a:schemeClr val="bg2"/>
          </a:solidFill>
          <a:latin typeface="Franklin Gothic Book"/>
          <a:ea typeface="+mj-ea"/>
          <a:cs typeface="Franklin Gothic Book"/>
        </a:defRPr>
      </a:lvl1pPr>
    </p:titleStyle>
    <p:bodyStyle>
      <a:lvl1pPr marL="182880" indent="-182880" algn="l" defTabSz="457200" rtl="0" eaLnBrk="1" latinLnBrk="0" hangingPunct="1">
        <a:lnSpc>
          <a:spcPct val="90000"/>
        </a:lnSpc>
        <a:spcBef>
          <a:spcPts val="700"/>
        </a:spcBef>
        <a:buClr>
          <a:schemeClr val="bg2"/>
        </a:buClr>
        <a:buFont typeface="Wingdings" charset="2"/>
        <a:buChar char="§"/>
        <a:defRPr sz="2000" kern="1200" spc="-40">
          <a:solidFill>
            <a:schemeClr val="tx1"/>
          </a:solidFill>
          <a:latin typeface="+mn-lt"/>
          <a:ea typeface="+mn-ea"/>
          <a:cs typeface="+mn-cs"/>
        </a:defRPr>
      </a:lvl1pPr>
      <a:lvl2pPr marL="484632" indent="-182880" algn="l" defTabSz="457200" rtl="0" eaLnBrk="1" latinLnBrk="0" hangingPunct="1">
        <a:lnSpc>
          <a:spcPct val="90000"/>
        </a:lnSpc>
        <a:spcBef>
          <a:spcPts val="700"/>
        </a:spcBef>
        <a:buClr>
          <a:schemeClr val="bg1">
            <a:lumMod val="75000"/>
          </a:schemeClr>
        </a:buClr>
        <a:buFont typeface="Wingdings" charset="2"/>
        <a:buChar char="§"/>
        <a:defRPr sz="1800" kern="1200" spc="-3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457200" rtl="0" eaLnBrk="1" latinLnBrk="0" hangingPunct="1">
        <a:lnSpc>
          <a:spcPct val="90000"/>
        </a:lnSpc>
        <a:spcBef>
          <a:spcPts val="700"/>
        </a:spcBef>
        <a:buClr>
          <a:schemeClr val="bg1">
            <a:lumMod val="75000"/>
          </a:schemeClr>
        </a:buClr>
        <a:buFont typeface="Wingdings" charset="2"/>
        <a:buChar char="§"/>
        <a:defRPr sz="1400" kern="1200" spc="-2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457200" rtl="0" eaLnBrk="1" latinLnBrk="0" hangingPunct="1">
        <a:lnSpc>
          <a:spcPct val="90000"/>
        </a:lnSpc>
        <a:spcBef>
          <a:spcPts val="700"/>
        </a:spcBef>
        <a:buClr>
          <a:schemeClr val="bg1">
            <a:lumMod val="75000"/>
          </a:schemeClr>
        </a:buClr>
        <a:buFont typeface="Wingdings" charset="2"/>
        <a:buChar char="§"/>
        <a:defRPr sz="1400" kern="1200" spc="-20">
          <a:solidFill>
            <a:schemeClr val="tx1"/>
          </a:solidFill>
          <a:latin typeface="+mn-lt"/>
          <a:ea typeface="+mn-ea"/>
          <a:cs typeface="+mn-cs"/>
        </a:defRPr>
      </a:lvl4pPr>
      <a:lvl5pPr marL="1051560" indent="-182880" algn="l" defTabSz="457200" rtl="0" eaLnBrk="1" latinLnBrk="0" hangingPunct="1">
        <a:lnSpc>
          <a:spcPct val="90000"/>
        </a:lnSpc>
        <a:spcBef>
          <a:spcPts val="700"/>
        </a:spcBef>
        <a:buClr>
          <a:schemeClr val="bg1">
            <a:lumMod val="75000"/>
          </a:schemeClr>
        </a:buClr>
        <a:buFont typeface="Wingdings" charset="2"/>
        <a:buChar char="§"/>
        <a:defRPr sz="1400" kern="1200" spc="-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wmf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8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31.png"/><Relationship Id="rId13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9.png"/><Relationship Id="rId7" Type="http://schemas.openxmlformats.org/officeDocument/2006/relationships/image" Target="../media/image33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wmf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wmf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509616" y="1821039"/>
            <a:ext cx="5260743" cy="990600"/>
          </a:xfrm>
        </p:spPr>
        <p:txBody>
          <a:bodyPr/>
          <a:lstStyle/>
          <a:p>
            <a:r>
              <a:rPr lang="en-US" spc="-80" dirty="0" smtClean="0"/>
              <a:t>Technology Vision and</a:t>
            </a:r>
            <a:br>
              <a:rPr lang="en-US" spc="-80" dirty="0" smtClean="0"/>
            </a:br>
            <a:r>
              <a:rPr lang="en-US" spc="-80" dirty="0" smtClean="0"/>
              <a:t>Direction</a:t>
            </a:r>
            <a:endParaRPr lang="en-US" spc="-8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762000" y="3333750"/>
            <a:ext cx="7467600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endParaRPr lang="en-US" sz="2000" dirty="0" smtClean="0"/>
          </a:p>
        </p:txBody>
      </p:sp>
      <p:sp>
        <p:nvSpPr>
          <p:cNvPr id="5" name="Text Placeholder 10"/>
          <p:cNvSpPr txBox="1">
            <a:spLocks/>
          </p:cNvSpPr>
          <p:nvPr/>
        </p:nvSpPr>
        <p:spPr>
          <a:xfrm>
            <a:off x="3492641" y="3279385"/>
            <a:ext cx="4798786" cy="52546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bg2"/>
              </a:buClr>
              <a:buFont typeface="Wingdings" charset="2"/>
              <a:buNone/>
              <a:defRPr sz="4200" kern="1200" spc="-12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None/>
              <a:defRPr sz="1800" kern="1200" spc="-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None/>
              <a:defRPr sz="1400" kern="1200" spc="-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None/>
              <a:defRPr sz="1400" kern="1200" spc="-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None/>
              <a:defRPr sz="1400" kern="1200" spc="-2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-70" dirty="0" smtClean="0">
                <a:latin typeface="+mj-lt"/>
              </a:rPr>
              <a:t>Ken Cheng</a:t>
            </a:r>
            <a:endParaRPr lang="en-US" sz="2400" spc="-70" dirty="0">
              <a:latin typeface="+mj-lt"/>
            </a:endParaRPr>
          </a:p>
        </p:txBody>
      </p:sp>
      <p:sp>
        <p:nvSpPr>
          <p:cNvPr id="7" name="Text Placeholder 11"/>
          <p:cNvSpPr txBox="1">
            <a:spLocks/>
          </p:cNvSpPr>
          <p:nvPr/>
        </p:nvSpPr>
        <p:spPr>
          <a:xfrm>
            <a:off x="3333898" y="3596481"/>
            <a:ext cx="5261461" cy="1506846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2"/>
              </a:buClr>
              <a:buFont typeface="Wingdings" charset="2"/>
              <a:buChar char="§"/>
              <a:defRPr sz="2000" kern="1200" spc="-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4632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800" kern="12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FFFFFF"/>
                </a:solidFill>
              </a:rPr>
              <a:t>CTO and VP, Corporate Development and Emerging Business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8" name="Picture Placeholder 7" descr="FINAL-TECH-DAY-MASTER-IMAGE-1-2-size-flattened.pn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r="28252"/>
          <a:stretch>
            <a:fillRect/>
          </a:stretch>
        </p:blipFill>
        <p:spPr/>
      </p:pic>
      <p:pic>
        <p:nvPicPr>
          <p:cNvPr id="9" name="Picture 8" descr="ATD_logo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3" y="2475975"/>
            <a:ext cx="1410395" cy="8816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43900" y="117475"/>
            <a:ext cx="801053" cy="5651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150" y="236156"/>
            <a:ext cx="1651790" cy="4014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964" y="4632960"/>
            <a:ext cx="2890836" cy="510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30320" y="4731385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BRCDTechDay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-5547" y="4632960"/>
            <a:ext cx="80965" cy="5105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5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Competitively Positioned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843410" y="3164841"/>
            <a:ext cx="3284434" cy="841144"/>
            <a:chOff x="2831865" y="3152908"/>
            <a:chExt cx="3284434" cy="8411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7999" y="3152908"/>
              <a:ext cx="1828800" cy="444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2831865" y="3686275"/>
              <a:ext cx="3284434" cy="307777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/>
                <a:t>Open, </a:t>
              </a:r>
              <a:r>
                <a:rPr lang="en-US" sz="2000" dirty="0" smtClean="0"/>
                <a:t>Virtual, Simple</a:t>
              </a:r>
              <a:endParaRPr lang="en-US" sz="20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02" y="1620970"/>
            <a:ext cx="1041400" cy="104902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502769" y="1805194"/>
            <a:ext cx="1996580" cy="1579002"/>
            <a:chOff x="2502769" y="1505024"/>
            <a:chExt cx="1996580" cy="1579002"/>
          </a:xfrm>
        </p:grpSpPr>
        <p:sp>
          <p:nvSpPr>
            <p:cNvPr id="7" name="TextBox 6"/>
            <p:cNvSpPr txBox="1"/>
            <p:nvPr/>
          </p:nvSpPr>
          <p:spPr bwMode="auto">
            <a:xfrm>
              <a:off x="2502769" y="2468473"/>
              <a:ext cx="1996580" cy="61555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 smtClean="0">
                  <a:latin typeface="+mj-lt"/>
                </a:rPr>
                <a:t>Proprietary software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158" y="1505024"/>
              <a:ext cx="923801" cy="926117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531743" y="1815353"/>
            <a:ext cx="1996580" cy="1568843"/>
            <a:chOff x="4531743" y="1515183"/>
            <a:chExt cx="1996580" cy="1568843"/>
          </a:xfrm>
        </p:grpSpPr>
        <p:sp>
          <p:nvSpPr>
            <p:cNvPr id="8" name="TextBox 7"/>
            <p:cNvSpPr txBox="1"/>
            <p:nvPr/>
          </p:nvSpPr>
          <p:spPr bwMode="auto">
            <a:xfrm>
              <a:off x="4531743" y="2468473"/>
              <a:ext cx="1996580" cy="615553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 smtClean="0">
                  <a:latin typeface="+mj-lt"/>
                </a:rPr>
                <a:t>Proprietary hardware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704" y="1515183"/>
              <a:ext cx="837817" cy="926116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83" y="1520631"/>
            <a:ext cx="1553839" cy="15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4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8.63132E-7 L -0.16024 8.63132E-7 " pathEditMode="relative" rAng="0" ptsTypes="AA">
                                      <p:cBhvr>
                                        <p:cTn id="13" dur="1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18249E-6 L 0.15833 -0.00092 " pathEditMode="relative" rAng="0" ptsTypes="AA">
                                      <p:cBhvr>
                                        <p:cTn id="15" dur="1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5.55556E-7 -1.85185E-6 L -5.55556E-7 0.0308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4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2" dur="6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generic_box.png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18" y="1479233"/>
            <a:ext cx="658759" cy="503098"/>
          </a:xfrm>
          <a:prstGeom prst="rect">
            <a:avLst/>
          </a:prstGeom>
        </p:spPr>
      </p:pic>
      <p:pic>
        <p:nvPicPr>
          <p:cNvPr id="43" name="Picture 42" descr="generic_box.png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18" y="1479233"/>
            <a:ext cx="658759" cy="503098"/>
          </a:xfrm>
          <a:prstGeom prst="rect">
            <a:avLst/>
          </a:prstGeom>
        </p:spPr>
      </p:pic>
      <p:pic>
        <p:nvPicPr>
          <p:cNvPr id="42" name="Picture 41" descr="generic_box.png"/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18" y="1479233"/>
            <a:ext cx="658759" cy="503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 Network Infrastructure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2290411" y="1100610"/>
            <a:ext cx="978107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>
                <a:latin typeface="Franklin Gothic Medium"/>
                <a:cs typeface="Franklin Gothic Medium"/>
              </a:rPr>
              <a:t>COMPUTE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2307937" y="2114466"/>
            <a:ext cx="943054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>
                <a:latin typeface="Franklin Gothic Medium"/>
                <a:cs typeface="Franklin Gothic Medium"/>
              </a:rPr>
              <a:t>STORAGE</a:t>
            </a:r>
          </a:p>
        </p:txBody>
      </p:sp>
      <p:sp>
        <p:nvSpPr>
          <p:cNvPr id="34" name="TextBox 33"/>
          <p:cNvSpPr txBox="1"/>
          <p:nvPr/>
        </p:nvSpPr>
        <p:spPr bwMode="auto">
          <a:xfrm>
            <a:off x="2263529" y="3137998"/>
            <a:ext cx="1031871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>
                <a:latin typeface="Franklin Gothic Medium"/>
                <a:cs typeface="Franklin Gothic Medium"/>
              </a:rPr>
              <a:t>NETWORK</a:t>
            </a:r>
          </a:p>
        </p:txBody>
      </p:sp>
      <p:pic>
        <p:nvPicPr>
          <p:cNvPr id="38" name="Picture 37" descr="generic_storage.png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59" y="2438351"/>
            <a:ext cx="369954" cy="539750"/>
          </a:xfrm>
          <a:prstGeom prst="rect">
            <a:avLst/>
          </a:prstGeom>
        </p:spPr>
      </p:pic>
      <p:pic>
        <p:nvPicPr>
          <p:cNvPr id="39" name="Picture 38" descr="generic_vcs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91" y="3434575"/>
            <a:ext cx="462641" cy="687917"/>
          </a:xfrm>
          <a:prstGeom prst="rect">
            <a:avLst/>
          </a:prstGeom>
        </p:spPr>
      </p:pic>
      <p:pic>
        <p:nvPicPr>
          <p:cNvPr id="40" name="Picture 39" descr="generic_box.png"/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18" y="1479233"/>
            <a:ext cx="658759" cy="503098"/>
          </a:xfrm>
          <a:prstGeom prst="rect">
            <a:avLst/>
          </a:prstGeom>
        </p:spPr>
      </p:pic>
      <p:pic>
        <p:nvPicPr>
          <p:cNvPr id="44" name="Picture 43" descr="generic_stor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59" y="2438351"/>
            <a:ext cx="369954" cy="539750"/>
          </a:xfrm>
          <a:prstGeom prst="rect">
            <a:avLst/>
          </a:prstGeom>
        </p:spPr>
      </p:pic>
      <p:pic>
        <p:nvPicPr>
          <p:cNvPr id="45" name="Picture 44" descr="generic_storage.png"/>
          <p:cNvPicPr>
            <a:picLocks noChangeAspect="1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64" y="2438351"/>
            <a:ext cx="369954" cy="539750"/>
          </a:xfrm>
          <a:prstGeom prst="rect">
            <a:avLst/>
          </a:prstGeom>
        </p:spPr>
      </p:pic>
      <p:pic>
        <p:nvPicPr>
          <p:cNvPr id="46" name="Picture 45" descr="generic_storage.png"/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64" y="2438351"/>
            <a:ext cx="369954" cy="539750"/>
          </a:xfrm>
          <a:prstGeom prst="rect">
            <a:avLst/>
          </a:prstGeom>
        </p:spPr>
      </p:pic>
      <p:pic>
        <p:nvPicPr>
          <p:cNvPr id="47" name="Picture 46" descr="generic_storage.png"/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64" y="2438351"/>
            <a:ext cx="369954" cy="539750"/>
          </a:xfrm>
          <a:prstGeom prst="rect">
            <a:avLst/>
          </a:prstGeom>
        </p:spPr>
      </p:pic>
      <p:pic>
        <p:nvPicPr>
          <p:cNvPr id="49" name="Picture 48" descr="generic_vcs.png"/>
          <p:cNvPicPr>
            <a:picLocks noChangeAspect="1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91" y="3434575"/>
            <a:ext cx="462641" cy="687917"/>
          </a:xfrm>
          <a:prstGeom prst="rect">
            <a:avLst/>
          </a:prstGeom>
        </p:spPr>
      </p:pic>
      <p:pic>
        <p:nvPicPr>
          <p:cNvPr id="50" name="Picture 49" descr="generic_vc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91" y="3434575"/>
            <a:ext cx="462641" cy="687917"/>
          </a:xfrm>
          <a:prstGeom prst="rect">
            <a:avLst/>
          </a:prstGeom>
        </p:spPr>
      </p:pic>
      <p:pic>
        <p:nvPicPr>
          <p:cNvPr id="51" name="Picture 50" descr="generic_vcs.png"/>
          <p:cNvPicPr>
            <a:picLocks noChangeAspect="1"/>
          </p:cNvPicPr>
          <p:nvPr/>
        </p:nvPicPr>
        <p:blipFill>
          <a:blip r:embed="rId5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91" y="3434575"/>
            <a:ext cx="462641" cy="687917"/>
          </a:xfrm>
          <a:prstGeom prst="rect">
            <a:avLst/>
          </a:prstGeom>
        </p:spPr>
      </p:pic>
      <p:pic>
        <p:nvPicPr>
          <p:cNvPr id="52" name="Picture 51" descr="generic_vcs.png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91" y="3434575"/>
            <a:ext cx="462641" cy="687917"/>
          </a:xfrm>
          <a:prstGeom prst="rect">
            <a:avLst/>
          </a:prstGeom>
        </p:spPr>
      </p:pic>
      <p:pic>
        <p:nvPicPr>
          <p:cNvPr id="53" name="Picture 52" descr="arrow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8"/>
          <a:stretch/>
        </p:blipFill>
        <p:spPr>
          <a:xfrm>
            <a:off x="2128670" y="1500758"/>
            <a:ext cx="562519" cy="374328"/>
          </a:xfrm>
          <a:prstGeom prst="rect">
            <a:avLst/>
          </a:prstGeom>
        </p:spPr>
      </p:pic>
      <p:pic>
        <p:nvPicPr>
          <p:cNvPr id="54" name="Picture 53" descr="arrow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881981" y="1500758"/>
            <a:ext cx="559468" cy="374328"/>
          </a:xfrm>
          <a:prstGeom prst="rect">
            <a:avLst/>
          </a:prstGeom>
        </p:spPr>
      </p:pic>
      <p:pic>
        <p:nvPicPr>
          <p:cNvPr id="41" name="Picture 40" descr="generic_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18" y="1479233"/>
            <a:ext cx="658759" cy="503098"/>
          </a:xfrm>
          <a:prstGeom prst="rect">
            <a:avLst/>
          </a:prstGeom>
        </p:spPr>
      </p:pic>
      <p:pic>
        <p:nvPicPr>
          <p:cNvPr id="33" name="Picture 32" descr="arrow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8"/>
          <a:stretch/>
        </p:blipFill>
        <p:spPr>
          <a:xfrm>
            <a:off x="2128670" y="2503273"/>
            <a:ext cx="562519" cy="374328"/>
          </a:xfrm>
          <a:prstGeom prst="rect">
            <a:avLst/>
          </a:prstGeom>
        </p:spPr>
      </p:pic>
      <p:pic>
        <p:nvPicPr>
          <p:cNvPr id="48" name="Picture 47" descr="arrow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881981" y="2503273"/>
            <a:ext cx="559468" cy="374328"/>
          </a:xfrm>
          <a:prstGeom prst="rect">
            <a:avLst/>
          </a:prstGeom>
        </p:spPr>
      </p:pic>
      <p:pic>
        <p:nvPicPr>
          <p:cNvPr id="60" name="Picture 59" descr="arrow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8"/>
          <a:stretch/>
        </p:blipFill>
        <p:spPr>
          <a:xfrm>
            <a:off x="2128670" y="3595753"/>
            <a:ext cx="562519" cy="374328"/>
          </a:xfrm>
          <a:prstGeom prst="rect">
            <a:avLst/>
          </a:prstGeom>
        </p:spPr>
      </p:pic>
      <p:pic>
        <p:nvPicPr>
          <p:cNvPr id="61" name="Picture 60" descr="arrows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881981" y="3595753"/>
            <a:ext cx="559468" cy="3743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0313" y="2169160"/>
            <a:ext cx="3803727" cy="968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91865" y="3153654"/>
            <a:ext cx="3143327" cy="1032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 bwMode="auto">
          <a:xfrm>
            <a:off x="3892240" y="2503273"/>
            <a:ext cx="1884906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latin typeface="Franklin Gothic Medium"/>
                <a:cs typeface="Franklin Gothic Medium"/>
              </a:rPr>
              <a:t>NAS, DAS, Object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3892240" y="3578703"/>
            <a:ext cx="254127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latin typeface="Franklin Gothic Medium"/>
                <a:cs typeface="Franklin Gothic Medium"/>
              </a:rPr>
              <a:t>Fabrics, Virtual Routers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80313" y="1028413"/>
            <a:ext cx="3803727" cy="968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 bwMode="auto">
          <a:xfrm>
            <a:off x="3892240" y="1512832"/>
            <a:ext cx="1847260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latin typeface="Franklin Gothic Medium"/>
                <a:cs typeface="Franklin Gothic Medium"/>
              </a:rPr>
              <a:t>Virtual Machines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0" y="4318000"/>
            <a:ext cx="9144000" cy="55510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73000">
                <a:schemeClr val="bg2"/>
              </a:gs>
              <a:gs pos="100000">
                <a:schemeClr val="bg2"/>
              </a:gs>
            </a:gsLst>
            <a:lin ang="5400000" scaled="0"/>
            <a:tileRect/>
          </a:gradFill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2"/>
              </a:buClr>
              <a:buFont typeface="Wingdings" charset="2"/>
              <a:buNone/>
              <a:defRPr sz="2400" kern="1200" spc="-4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84632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800" kern="12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Scale Out, Yet Simple to Manage</a:t>
            </a:r>
          </a:p>
        </p:txBody>
      </p:sp>
    </p:spTree>
    <p:extLst>
      <p:ext uri="{BB962C8B-B14F-4D97-AF65-F5344CB8AC3E}">
        <p14:creationId xmlns:p14="http://schemas.microsoft.com/office/powerpoint/2010/main" val="233863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1719E-6 L 0.03402 -2.31719E-6 " pathEditMode="relative" ptsTypes="AA">
                                      <p:cBhvr>
                                        <p:cTn id="10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60494E-6 L -0.03768 -1.60494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46914E-7 L -0.07344 -2.46914E-7 " pathEditMode="relative" ptsTypes="AA">
                                      <p:cBhvr>
                                        <p:cTn id="1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3.7037E-6 L 0.06684 3.7037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2.71605E-6 L -0.09062 2.71605E-6 " pathEditMode="relative" ptsTypes="AA">
                                      <p:cBhvr>
                                        <p:cTn id="24" dur="1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58025E-6 L 0.09027 -3.58025E-6 " pathEditMode="relative" ptsTypes="AA">
                                      <p:cBhvr>
                                        <p:cTn id="26" dur="1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5938 0 " pathEditMode="relative" ptsTypes="AA">
                                      <p:cBhvr>
                                        <p:cTn id="31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46914E-7 L -0.079 2.46914E-7 " pathEditMode="relative" rAng="0" ptsTypes="AA">
                                      <p:cBhvr>
                                        <p:cTn id="38" dur="1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2.46914E-7 L 0.07829 2.46914E-7 " pathEditMode="relative" ptsTypes="AA">
                                      <p:cBhvr>
                                        <p:cTn id="40" dur="1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2.46914E-7 L -0.03941 2.46914E-7 " pathEditMode="relative" ptsTypes="AA">
                                      <p:cBhvr>
                                        <p:cTn id="42" dur="1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31 L 0.04011 0.00031 " pathEditMode="relative" ptsTypes="AA">
                                      <p:cBhvr>
                                        <p:cTn id="44" dur="1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2.71605E-6 L -0.09062 2.71605E-6 " pathEditMode="relative" ptsTypes="AA">
                                      <p:cBhvr>
                                        <p:cTn id="52" dur="1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58025E-6 L 0.09027 -3.58025E-6 " pathEditMode="relative" ptsTypes="AA">
                                      <p:cBhvr>
                                        <p:cTn id="54" dur="1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0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05955 0 " pathEditMode="relative" ptsTypes="AA">
                                      <p:cBhvr>
                                        <p:cTn id="59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07188 -4.44444E-6 " pathEditMode="relative" rAng="0" ptsTypes="AA">
                                      <p:cBhvr>
                                        <p:cTn id="67" dur="1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31 L 0.07466 0.00031 " pathEditMode="relative" ptsTypes="AA">
                                      <p:cBhvr>
                                        <p:cTn id="69" dur="1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62 L -0.03889 0.00062 " pathEditMode="relative" ptsTypes="AA">
                                      <p:cBhvr>
                                        <p:cTn id="71" dur="1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62 L 0.03751 0.00062 " pathEditMode="relative" ptsTypes="AA">
                                      <p:cBhvr>
                                        <p:cTn id="73" dur="1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2.71605E-6 L -0.09062 2.71605E-6 " pathEditMode="relative" ptsTypes="AA">
                                      <p:cBhvr>
                                        <p:cTn id="81" dur="1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58025E-6 L 0.09027 -3.58025E-6 " pathEditMode="relative" ptsTypes="AA">
                                      <p:cBhvr>
                                        <p:cTn id="83" dur="1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-9.87045E-8 L 0.05729 -9.87045E-8 " pathEditMode="relative" rAng="0" ptsTypes="AA">
                                      <p:cBhvr>
                                        <p:cTn id="8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9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2" grpId="0" animBg="1"/>
      <p:bldP spid="35" grpId="0"/>
      <p:bldP spid="35" grpId="1"/>
      <p:bldP spid="36" grpId="0"/>
      <p:bldP spid="36" grpId="1"/>
      <p:bldP spid="63" grpId="1" animBg="1"/>
      <p:bldP spid="25" grpId="0"/>
      <p:bldP spid="25" grpId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fabric icon 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65" y="2202487"/>
            <a:ext cx="1051477" cy="105147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Center Network </a:t>
            </a:r>
            <a:r>
              <a:rPr lang="en-US" dirty="0" smtClean="0"/>
              <a:t>Future</a:t>
            </a:r>
            <a:endParaRPr lang="en-US" dirty="0"/>
          </a:p>
        </p:txBody>
      </p:sp>
      <p:pic>
        <p:nvPicPr>
          <p:cNvPr id="24" name="Picture 23" descr="pyramid_b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58" y="1053120"/>
            <a:ext cx="700251" cy="6367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301837" y="2498233"/>
            <a:ext cx="1762822" cy="595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+mj-lt"/>
              </a:rPr>
              <a:t>Virtual/Physical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Gateway</a:t>
            </a:r>
            <a:endParaRPr lang="en-US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63518" y="1689837"/>
            <a:ext cx="20287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+mj-lt"/>
              </a:rPr>
              <a:t>Programmability</a:t>
            </a:r>
            <a:endParaRPr lang="en-US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930693" y="2432141"/>
            <a:ext cx="1841323" cy="73046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rtlCol="0" anchor="ctr"/>
          <a:lstStyle/>
          <a:p>
            <a:pPr algn="r">
              <a:lnSpc>
                <a:spcPct val="90000"/>
              </a:lnSpc>
            </a:pPr>
            <a:r>
              <a:rPr lang="en-US" dirty="0" smtClean="0">
                <a:latin typeface="+mj-lt"/>
              </a:rPr>
              <a:t>Pervasive Visibility</a:t>
            </a:r>
            <a:endParaRPr 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70596" y="4295915"/>
            <a:ext cx="178237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 smtClean="0">
                <a:latin typeface="+mj-lt"/>
              </a:rPr>
              <a:t>Multitenancy</a:t>
            </a:r>
            <a:endParaRPr lang="en-US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03" y="2438282"/>
            <a:ext cx="663345" cy="668199"/>
          </a:xfrm>
          <a:prstGeom prst="rect">
            <a:avLst/>
          </a:prstGeom>
        </p:spPr>
      </p:pic>
      <p:pic>
        <p:nvPicPr>
          <p:cNvPr id="37" name="Picture 36" descr="pyramid_b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715" y="2520832"/>
            <a:ext cx="466344" cy="4240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15" y="2549648"/>
            <a:ext cx="442230" cy="445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5622" y="3165441"/>
            <a:ext cx="153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Fabric</a:t>
            </a:r>
            <a:endParaRPr lang="en-US" dirty="0"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61" y="3606304"/>
            <a:ext cx="568637" cy="760807"/>
          </a:xfrm>
          <a:prstGeom prst="rect">
            <a:avLst/>
          </a:prstGeom>
        </p:spPr>
      </p:pic>
      <p:pic>
        <p:nvPicPr>
          <p:cNvPr id="31" name="Picture 30" descr="visibilit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960" y="2531552"/>
            <a:ext cx="388411" cy="499778"/>
          </a:xfrm>
          <a:prstGeom prst="rect">
            <a:avLst/>
          </a:prstGeom>
        </p:spPr>
      </p:pic>
      <p:pic>
        <p:nvPicPr>
          <p:cNvPr id="35" name="Picture 34" descr="visibilit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526" y="2403761"/>
            <a:ext cx="587042" cy="7553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27" y="2538528"/>
            <a:ext cx="382723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93 L -0.00035 -0.26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8148E-6 L 0.14514 1.48148E-6 " pathEditMode="relative" ptsTypes="AA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78E-6 -3.95062E-6 L -1.278E-6 0.23179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7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-0.16458 3.33333E-6 " pathEditMode="relative" ptsTypes="AA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0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Networking Leadership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 bwMode="auto">
          <a:xfrm>
            <a:off x="4398263" y="1283391"/>
            <a:ext cx="4664279" cy="286950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marL="282575" indent="-282575">
              <a:lnSpc>
                <a:spcPct val="90000"/>
              </a:lnSpc>
              <a:spcBef>
                <a:spcPts val="18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US" sz="2800" dirty="0" smtClean="0"/>
              <a:t>#1 Virtual Router</a:t>
            </a:r>
          </a:p>
          <a:p>
            <a:pPr marL="282575" indent="-282575">
              <a:lnSpc>
                <a:spcPct val="90000"/>
              </a:lnSpc>
              <a:spcBef>
                <a:spcPts val="18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US" sz="2800" dirty="0" smtClean="0"/>
              <a:t>1.3M+ downloads</a:t>
            </a:r>
          </a:p>
          <a:p>
            <a:pPr marL="282575" indent="-282575">
              <a:lnSpc>
                <a:spcPct val="90000"/>
              </a:lnSpc>
              <a:spcBef>
                <a:spcPts val="18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US" sz="2800" dirty="0" smtClean="0"/>
              <a:t>1,000+ customers</a:t>
            </a:r>
          </a:p>
          <a:p>
            <a:pPr marL="282575" indent="-282575">
              <a:lnSpc>
                <a:spcPct val="90000"/>
              </a:lnSpc>
              <a:spcBef>
                <a:spcPts val="18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US" sz="2800" dirty="0" smtClean="0"/>
              <a:t>Embedded FW, VPN, NAT</a:t>
            </a:r>
          </a:p>
          <a:p>
            <a:pPr marL="282575" indent="-282575">
              <a:lnSpc>
                <a:spcPct val="90000"/>
              </a:lnSpc>
              <a:spcBef>
                <a:spcPts val="18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US" sz="2800" dirty="0" smtClean="0"/>
              <a:t>In every major public cloud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043539" y="1369031"/>
            <a:ext cx="0" cy="3105146"/>
          </a:xfrm>
          <a:prstGeom prst="line">
            <a:avLst/>
          </a:prstGeom>
          <a:ln w="1905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/>
                </a:gs>
                <a:gs pos="25000">
                  <a:schemeClr val="accent1"/>
                </a:gs>
                <a:gs pos="75000">
                  <a:schemeClr val="accent1"/>
                </a:gs>
              </a:gsLst>
              <a:lin ang="5400000" scaled="0"/>
              <a:tileRect/>
            </a:gra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79174" y="3482176"/>
            <a:ext cx="2314406" cy="875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 smtClean="0">
                <a:latin typeface="+mj-lt"/>
              </a:rPr>
              <a:t>Brocade</a:t>
            </a:r>
            <a:br>
              <a:rPr lang="en-US" sz="28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Virtual Router</a:t>
            </a:r>
            <a:endParaRPr lang="en-US" sz="2800" dirty="0">
              <a:latin typeface="+mj-lt"/>
            </a:endParaRPr>
          </a:p>
        </p:txBody>
      </p:sp>
      <p:pic>
        <p:nvPicPr>
          <p:cNvPr id="5" name="Picture 4" descr="new_brcd_vyatta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97" y="1478460"/>
            <a:ext cx="1537084" cy="19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0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Networking Future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5292243" y="2343078"/>
            <a:ext cx="1262515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smtClean="0">
                <a:latin typeface="+mj-lt"/>
              </a:rPr>
              <a:t>Scale Out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908632" y="1592933"/>
            <a:ext cx="114800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latin typeface="+mj-lt"/>
              </a:rPr>
              <a:t>Scale Up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321164" y="2343077"/>
            <a:ext cx="1410843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smtClean="0">
                <a:latin typeface="+mj-lt"/>
              </a:rPr>
              <a:t>Ecosystem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4012477" y="3568758"/>
            <a:ext cx="94031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latin typeface="+mj-lt"/>
              </a:rPr>
              <a:t>Fabrics</a:t>
            </a:r>
          </a:p>
        </p:txBody>
      </p:sp>
      <p:pic>
        <p:nvPicPr>
          <p:cNvPr id="17" name="Picture 16" descr="new_brcd_vyatta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84" y="2124841"/>
            <a:ext cx="1061152" cy="1380360"/>
          </a:xfrm>
          <a:prstGeom prst="rect">
            <a:avLst/>
          </a:prstGeom>
        </p:spPr>
      </p:pic>
      <p:pic>
        <p:nvPicPr>
          <p:cNvPr id="6" name="Picture 5" descr="arrow_short_r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99"/>
          <a:stretch/>
        </p:blipFill>
        <p:spPr>
          <a:xfrm>
            <a:off x="4162218" y="1032766"/>
            <a:ext cx="640828" cy="546747"/>
          </a:xfrm>
          <a:prstGeom prst="rect">
            <a:avLst/>
          </a:prstGeom>
        </p:spPr>
      </p:pic>
      <p:pic>
        <p:nvPicPr>
          <p:cNvPr id="20" name="Picture 19" descr="arrow_short_r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02"/>
          <a:stretch/>
        </p:blipFill>
        <p:spPr>
          <a:xfrm rot="5400000">
            <a:off x="6543673" y="2281917"/>
            <a:ext cx="640828" cy="542455"/>
          </a:xfrm>
          <a:prstGeom prst="rect">
            <a:avLst/>
          </a:prstGeom>
        </p:spPr>
      </p:pic>
      <p:pic>
        <p:nvPicPr>
          <p:cNvPr id="21" name="Picture 20" descr="arrow_short_r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99"/>
          <a:stretch/>
        </p:blipFill>
        <p:spPr>
          <a:xfrm>
            <a:off x="4268283" y="2326811"/>
            <a:ext cx="428698" cy="365760"/>
          </a:xfrm>
          <a:prstGeom prst="rect">
            <a:avLst/>
          </a:prstGeom>
        </p:spPr>
      </p:pic>
      <p:pic>
        <p:nvPicPr>
          <p:cNvPr id="22" name="Picture 21" descr="arrow_short_r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02"/>
          <a:stretch/>
        </p:blipFill>
        <p:spPr>
          <a:xfrm rot="5400000">
            <a:off x="4298056" y="2370264"/>
            <a:ext cx="432090" cy="365760"/>
          </a:xfrm>
          <a:prstGeom prst="rect">
            <a:avLst/>
          </a:prstGeom>
        </p:spPr>
      </p:pic>
      <p:pic>
        <p:nvPicPr>
          <p:cNvPr id="18" name="Picture 17" descr="arrow_short_r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8"/>
          <a:stretch/>
        </p:blipFill>
        <p:spPr>
          <a:xfrm rot="10800000">
            <a:off x="4162218" y="4029376"/>
            <a:ext cx="640828" cy="545610"/>
          </a:xfrm>
          <a:prstGeom prst="rect">
            <a:avLst/>
          </a:prstGeom>
        </p:spPr>
      </p:pic>
      <p:pic>
        <p:nvPicPr>
          <p:cNvPr id="23" name="Picture 22" descr="arrow_short_r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8"/>
          <a:stretch/>
        </p:blipFill>
        <p:spPr>
          <a:xfrm rot="10800000">
            <a:off x="4267836" y="2403429"/>
            <a:ext cx="429591" cy="365760"/>
          </a:xfrm>
          <a:prstGeom prst="rect">
            <a:avLst/>
          </a:prstGeom>
        </p:spPr>
      </p:pic>
      <p:pic>
        <p:nvPicPr>
          <p:cNvPr id="15" name="Picture 14" descr="arrow_short_r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 rot="16200000">
            <a:off x="1662081" y="2281602"/>
            <a:ext cx="640828" cy="543083"/>
          </a:xfrm>
          <a:prstGeom prst="rect">
            <a:avLst/>
          </a:prstGeom>
        </p:spPr>
      </p:pic>
      <p:pic>
        <p:nvPicPr>
          <p:cNvPr id="24" name="Picture 23" descr="arrow_short_r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5"/>
          <a:stretch/>
        </p:blipFill>
        <p:spPr>
          <a:xfrm rot="16200000">
            <a:off x="4237758" y="2370264"/>
            <a:ext cx="43159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7488E-6 -2.40358E-6 L -2.67488E-6 -0.2344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2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78543E-7 L 0.25694 4.78543E-7 " pathEditMode="relative" rAng="0" ptsTypes="AA">
                                      <p:cBhvr>
                                        <p:cTn id="26" dur="1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4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4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33364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-0.27014 3.7037E-6 " pathEditMode="relative" rAng="0" ptsTypes="AA">
                                      <p:cBhvr>
                                        <p:cTn id="60" dur="1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14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</a:t>
            </a:r>
            <a:r>
              <a:rPr lang="en-US" dirty="0"/>
              <a:t>Networking </a:t>
            </a:r>
            <a:r>
              <a:rPr lang="en-US" dirty="0" smtClean="0"/>
              <a:t>User Community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48989" y="1876847"/>
            <a:ext cx="474579" cy="47457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91360" y="3038024"/>
            <a:ext cx="396077" cy="396077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832263" y="2114137"/>
            <a:ext cx="708031" cy="708031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22627" y="3196811"/>
            <a:ext cx="694931" cy="694931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085552" y="2889616"/>
            <a:ext cx="931953" cy="931953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540294" y="1957663"/>
            <a:ext cx="931953" cy="931953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71164" y="2786329"/>
            <a:ext cx="503390" cy="503390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948989" y="2822168"/>
            <a:ext cx="708031" cy="708031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74008" y="1445271"/>
            <a:ext cx="286120" cy="286120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79778" y="1588331"/>
            <a:ext cx="708031" cy="708031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54326" y="3196811"/>
            <a:ext cx="474579" cy="47457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492084" y="2006809"/>
            <a:ext cx="474579" cy="47457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4881" y="2598246"/>
            <a:ext cx="931953" cy="931953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00686" y="2997725"/>
            <a:ext cx="931953" cy="931953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470093" y="1792870"/>
            <a:ext cx="642533" cy="642533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989291" y="3078166"/>
            <a:ext cx="711869" cy="71186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112626" y="1483084"/>
            <a:ext cx="474579" cy="47457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112626" y="3026534"/>
            <a:ext cx="815134" cy="815134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896585" y="2123667"/>
            <a:ext cx="474579" cy="47457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303004" y="1588331"/>
            <a:ext cx="474579" cy="47457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303004" y="1957663"/>
            <a:ext cx="474579" cy="47457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49788" y="3551507"/>
            <a:ext cx="292780" cy="292778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222620" y="2911613"/>
            <a:ext cx="931953" cy="931953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695500" y="2531750"/>
            <a:ext cx="474579" cy="47457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017036" y="2415037"/>
            <a:ext cx="474579" cy="474579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704102" y="1483084"/>
            <a:ext cx="931953" cy="931953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201922" y="2065773"/>
            <a:ext cx="931953" cy="931953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735945" y="2540352"/>
            <a:ext cx="931953" cy="931953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380817" y="2251401"/>
            <a:ext cx="1042751" cy="1142507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360141" y="1957355"/>
            <a:ext cx="687921" cy="753732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551242" y="1504354"/>
            <a:ext cx="288516" cy="288516"/>
          </a:xfrm>
          <a:prstGeom prst="ellipse">
            <a:avLst/>
          </a:prstGeom>
          <a:solidFill>
            <a:schemeClr val="tx2">
              <a:lumMod val="75000"/>
              <a:alpha val="11000"/>
            </a:schemeClr>
          </a:solidFill>
          <a:ln w="3175">
            <a:solidFill>
              <a:schemeClr val="tx1">
                <a:alpha val="7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96013" y="2201989"/>
            <a:ext cx="347326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smtClean="0"/>
              <a:t>250,000 Members</a:t>
            </a:r>
          </a:p>
          <a:p>
            <a:pPr algn="ctr">
              <a:lnSpc>
                <a:spcPct val="90000"/>
              </a:lnSpc>
            </a:pPr>
            <a:r>
              <a:rPr lang="en-US" sz="3200" dirty="0"/>
              <a:t>a</a:t>
            </a:r>
            <a:r>
              <a:rPr lang="en-US" sz="3200" dirty="0" smtClean="0"/>
              <a:t>nd Growing</a:t>
            </a:r>
            <a:endParaRPr lang="en-US" sz="3200" dirty="0"/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0" y="4318000"/>
            <a:ext cx="9144000" cy="55510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73000">
                <a:schemeClr val="bg2"/>
              </a:gs>
              <a:gs pos="100000">
                <a:schemeClr val="bg2"/>
              </a:gs>
            </a:gsLst>
            <a:lin ang="5400000" scaled="0"/>
            <a:tileRect/>
          </a:gradFill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2"/>
              </a:buClr>
              <a:buFont typeface="Wingdings" charset="2"/>
              <a:buNone/>
              <a:defRPr sz="2400" kern="1200" spc="-4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84632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800" kern="12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Relevance and Recognition</a:t>
            </a:r>
          </a:p>
        </p:txBody>
      </p:sp>
    </p:spTree>
    <p:extLst>
      <p:ext uri="{BB962C8B-B14F-4D97-AF65-F5344CB8AC3E}">
        <p14:creationId xmlns:p14="http://schemas.microsoft.com/office/powerpoint/2010/main" val="11269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3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3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3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3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1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7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9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13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3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6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2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7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2" grpId="0" build="p" advAuto="300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1715130" y="1199877"/>
            <a:ext cx="5360584" cy="3254480"/>
            <a:chOff x="1715130" y="1400830"/>
            <a:chExt cx="5360584" cy="3254480"/>
          </a:xfrm>
        </p:grpSpPr>
        <p:sp>
          <p:nvSpPr>
            <p:cNvPr id="19" name="Oval 18"/>
            <p:cNvSpPr/>
            <p:nvPr/>
          </p:nvSpPr>
          <p:spPr>
            <a:xfrm>
              <a:off x="1715130" y="1505552"/>
              <a:ext cx="5360584" cy="3149758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59537" y="1400830"/>
              <a:ext cx="207133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>
                  <a:effectLst>
                    <a:glow rad="317500">
                      <a:schemeClr val="bg1"/>
                    </a:glow>
                  </a:effectLst>
                  <a:latin typeface="+mj-lt"/>
                </a:rPr>
                <a:t>Expanding Markets</a:t>
              </a:r>
              <a:endParaRPr lang="en-US" dirty="0">
                <a:effectLst>
                  <a:glow rad="317500">
                    <a:schemeClr val="bg1"/>
                  </a:glow>
                </a:effectLst>
                <a:latin typeface="+mj-l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469345" y="1778267"/>
            <a:ext cx="3852154" cy="2094257"/>
            <a:chOff x="2469345" y="1979220"/>
            <a:chExt cx="3852154" cy="2094257"/>
          </a:xfrm>
        </p:grpSpPr>
        <p:sp>
          <p:nvSpPr>
            <p:cNvPr id="18" name="Oval 17"/>
            <p:cNvSpPr/>
            <p:nvPr/>
          </p:nvSpPr>
          <p:spPr>
            <a:xfrm>
              <a:off x="2469345" y="2087385"/>
              <a:ext cx="3852154" cy="1986092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44410" y="1979220"/>
              <a:ext cx="1101584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 smtClean="0">
                  <a:effectLst>
                    <a:glow rad="317500">
                      <a:schemeClr val="bg1"/>
                    </a:glow>
                  </a:effectLst>
                  <a:latin typeface="+mj-lt"/>
                </a:rPr>
                <a:t>Open API</a:t>
              </a:r>
              <a:endParaRPr lang="en-US" dirty="0">
                <a:effectLst>
                  <a:glow rad="317500">
                    <a:schemeClr val="bg1"/>
                  </a:glow>
                </a:effectLst>
                <a:latin typeface="+mj-lt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Software-Defined Data Center Networks</a:t>
            </a:r>
            <a:endParaRPr lang="en-US" dirty="0"/>
          </a:p>
        </p:txBody>
      </p:sp>
      <p:pic>
        <p:nvPicPr>
          <p:cNvPr id="21" name="Picture 20" descr="8321.openstack-logo512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63" y="2594569"/>
            <a:ext cx="679560" cy="679560"/>
          </a:xfrm>
          <a:prstGeom prst="rect">
            <a:avLst/>
          </a:prstGeom>
          <a:effectLst>
            <a:glow rad="152400">
              <a:schemeClr val="bg1"/>
            </a:glow>
          </a:effectLst>
        </p:spPr>
      </p:pic>
      <p:pic>
        <p:nvPicPr>
          <p:cNvPr id="22" name="Picture 21" descr="open_daylight_logo_b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26" y="3686115"/>
            <a:ext cx="1225165" cy="334344"/>
          </a:xfrm>
          <a:prstGeom prst="rect">
            <a:avLst/>
          </a:prstGeom>
          <a:effectLst>
            <a:glow rad="190500">
              <a:schemeClr val="bg1"/>
            </a:glow>
          </a:effectLst>
        </p:spPr>
      </p:pic>
      <p:grpSp>
        <p:nvGrpSpPr>
          <p:cNvPr id="42" name="Group 41"/>
          <p:cNvGrpSpPr/>
          <p:nvPr/>
        </p:nvGrpSpPr>
        <p:grpSpPr>
          <a:xfrm>
            <a:off x="6328276" y="3659723"/>
            <a:ext cx="1393324" cy="518222"/>
            <a:chOff x="6328276" y="3860676"/>
            <a:chExt cx="1393324" cy="5182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276" y="3860676"/>
              <a:ext cx="401702" cy="447957"/>
            </a:xfrm>
            <a:prstGeom prst="rect">
              <a:avLst/>
            </a:prstGeom>
            <a:effectLst>
              <a:glow rad="101600">
                <a:schemeClr val="bg1"/>
              </a:glo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6686841" y="3941855"/>
              <a:ext cx="1034759" cy="43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Mobile Wireless</a:t>
              </a:r>
              <a:endParaRPr lang="en-US" sz="1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087464" y="4321465"/>
            <a:ext cx="1319219" cy="366636"/>
            <a:chOff x="4087464" y="4490823"/>
            <a:chExt cx="1319219" cy="36663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464" y="4490823"/>
              <a:ext cx="700645" cy="325377"/>
            </a:xfrm>
            <a:prstGeom prst="rect">
              <a:avLst/>
            </a:prstGeom>
            <a:effectLst>
              <a:glow rad="101600">
                <a:schemeClr val="bg1"/>
              </a:glo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4789206" y="4549682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Cloud</a:t>
              </a:r>
              <a:endParaRPr lang="en-US" sz="1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47855" y="1699340"/>
            <a:ext cx="1173884" cy="488810"/>
            <a:chOff x="6247855" y="1900293"/>
            <a:chExt cx="1173884" cy="488810"/>
          </a:xfrm>
        </p:grpSpPr>
        <p:pic>
          <p:nvPicPr>
            <p:cNvPr id="14" name="Picture 13" descr="dc_single_b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7890" y="1900293"/>
              <a:ext cx="320520" cy="428840"/>
            </a:xfrm>
            <a:prstGeom prst="rect">
              <a:avLst/>
            </a:prstGeom>
            <a:effectLst>
              <a:glow rad="101600">
                <a:schemeClr val="bg1"/>
              </a:glow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6738410" y="1919250"/>
              <a:ext cx="683329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dirty="0" smtClean="0"/>
                <a:t>Data</a:t>
              </a:r>
              <a:br>
                <a:rPr lang="en-US" sz="1400" dirty="0" smtClean="0"/>
              </a:br>
              <a:r>
                <a:rPr lang="en-US" sz="1400" dirty="0" smtClean="0"/>
                <a:t>Center</a:t>
              </a:r>
              <a:endParaRPr lang="en-US" sz="1400" dirty="0"/>
            </a:p>
          </p:txBody>
        </p:sp>
        <p:pic>
          <p:nvPicPr>
            <p:cNvPr id="48" name="Picture 47" descr="dc_single_bw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855" y="1960263"/>
              <a:ext cx="320520" cy="428840"/>
            </a:xfrm>
            <a:prstGeom prst="rect">
              <a:avLst/>
            </a:prstGeom>
            <a:effectLst/>
          </p:spPr>
        </p:pic>
      </p:grpSp>
      <p:grpSp>
        <p:nvGrpSpPr>
          <p:cNvPr id="40" name="Group 39"/>
          <p:cNvGrpSpPr/>
          <p:nvPr/>
        </p:nvGrpSpPr>
        <p:grpSpPr>
          <a:xfrm>
            <a:off x="1092445" y="1701835"/>
            <a:ext cx="1299089" cy="543958"/>
            <a:chOff x="1092445" y="1902788"/>
            <a:chExt cx="1299089" cy="543958"/>
          </a:xfrm>
        </p:grpSpPr>
        <p:pic>
          <p:nvPicPr>
            <p:cNvPr id="8" name="Picture 7" descr="satellite icon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33" y="1902788"/>
              <a:ext cx="351201" cy="543958"/>
            </a:xfrm>
            <a:prstGeom prst="rect">
              <a:avLst/>
            </a:prstGeom>
            <a:effectLst>
              <a:glow rad="101600">
                <a:schemeClr val="bg1"/>
              </a:glow>
            </a:effectLst>
          </p:spPr>
        </p:pic>
        <p:sp>
          <p:nvSpPr>
            <p:cNvPr id="27" name="TextBox 26"/>
            <p:cNvSpPr txBox="1"/>
            <p:nvPr/>
          </p:nvSpPr>
          <p:spPr>
            <a:xfrm>
              <a:off x="1092445" y="1919250"/>
              <a:ext cx="886268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400" dirty="0" smtClean="0"/>
                <a:t>Service</a:t>
              </a:r>
              <a:br>
                <a:rPr lang="en-US" sz="1400" dirty="0" smtClean="0"/>
              </a:br>
              <a:r>
                <a:rPr lang="en-US" sz="1400" dirty="0" smtClean="0"/>
                <a:t>Providers</a:t>
              </a:r>
              <a:endParaRPr lang="en-US" sz="14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31494" y="3659723"/>
            <a:ext cx="1382924" cy="458638"/>
            <a:chOff x="1031494" y="3860676"/>
            <a:chExt cx="1382924" cy="45863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8713" y="3860676"/>
              <a:ext cx="435705" cy="458638"/>
            </a:xfrm>
            <a:prstGeom prst="rect">
              <a:avLst/>
            </a:prstGeom>
            <a:effectLst>
              <a:glow rad="101600">
                <a:schemeClr val="bg1"/>
              </a:glow>
            </a:effectLst>
          </p:spPr>
        </p:pic>
        <p:sp>
          <p:nvSpPr>
            <p:cNvPr id="29" name="TextBox 28"/>
            <p:cNvSpPr txBox="1"/>
            <p:nvPr/>
          </p:nvSpPr>
          <p:spPr>
            <a:xfrm>
              <a:off x="1031494" y="3892463"/>
              <a:ext cx="951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Enterprise</a:t>
              </a:r>
              <a:endParaRPr lang="en-US" sz="1200" dirty="0"/>
            </a:p>
          </p:txBody>
        </p: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648060" y="2541379"/>
            <a:ext cx="1513387" cy="953303"/>
            <a:chOff x="2825333" y="2515198"/>
            <a:chExt cx="1336412" cy="8418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257" y="2515198"/>
              <a:ext cx="821093" cy="586840"/>
            </a:xfrm>
            <a:prstGeom prst="rect">
              <a:avLst/>
            </a:prstGeom>
            <a:effectLst>
              <a:glow rad="101600">
                <a:schemeClr val="bg1"/>
              </a:glow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2825333" y="3060873"/>
              <a:ext cx="1336412" cy="296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Data Center</a:t>
              </a:r>
              <a:br>
                <a:rPr lang="en-US" sz="1400" dirty="0" smtClean="0"/>
              </a:br>
              <a:r>
                <a:rPr lang="en-US" sz="1400" dirty="0" smtClean="0"/>
                <a:t>Networking</a:t>
              </a:r>
              <a:endParaRPr lang="en-US" sz="14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792986" y="2172047"/>
            <a:ext cx="121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Innovation</a:t>
            </a:r>
            <a:endParaRPr lang="en-US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704031" y="2440108"/>
            <a:ext cx="3394137" cy="687294"/>
            <a:chOff x="2704031" y="2641061"/>
            <a:chExt cx="3394137" cy="687294"/>
          </a:xfrm>
        </p:grpSpPr>
        <p:grpSp>
          <p:nvGrpSpPr>
            <p:cNvPr id="11" name="Group 10"/>
            <p:cNvGrpSpPr/>
            <p:nvPr/>
          </p:nvGrpSpPr>
          <p:grpSpPr>
            <a:xfrm>
              <a:off x="4761756" y="2641061"/>
              <a:ext cx="1336412" cy="684500"/>
              <a:chOff x="4647456" y="2641061"/>
              <a:chExt cx="1336412" cy="68450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1391" y="2641061"/>
                <a:ext cx="390409" cy="391388"/>
              </a:xfrm>
              <a:prstGeom prst="rect">
                <a:avLst/>
              </a:prstGeom>
              <a:effectLst>
                <a:glow rad="101600">
                  <a:schemeClr val="bg1"/>
                </a:glow>
              </a:effec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4647456" y="3060873"/>
                <a:ext cx="1336412" cy="264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400" dirty="0" smtClean="0"/>
                  <a:t>Software</a:t>
                </a:r>
                <a:endParaRPr lang="en-US" sz="1400" dirty="0"/>
              </a:p>
            </p:txBody>
          </p:sp>
        </p:grpSp>
        <p:pic>
          <p:nvPicPr>
            <p:cNvPr id="34" name="Picture 33" descr="fabric icon B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681" y="2672975"/>
              <a:ext cx="373426" cy="373426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704031" y="3063667"/>
              <a:ext cx="1336412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Fabrics</a:t>
              </a:r>
              <a:endParaRPr lang="en-US" sz="14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26" y="2658735"/>
            <a:ext cx="976313" cy="294199"/>
          </a:xfrm>
          <a:prstGeom prst="rect">
            <a:avLst/>
          </a:prstGeom>
          <a:effectLst>
            <a:glow rad="1524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0509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277869" y="1603375"/>
            <a:ext cx="5775643" cy="272392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700" dirty="0" smtClean="0"/>
              <a:t>Open is core to our strategy</a:t>
            </a:r>
          </a:p>
          <a:p>
            <a:pPr>
              <a:spcBef>
                <a:spcPts val="1200"/>
              </a:spcBef>
            </a:pPr>
            <a:r>
              <a:rPr lang="en-US" sz="2700" dirty="0" smtClean="0"/>
              <a:t>Innovate in Fabric and Virtual Routing</a:t>
            </a:r>
          </a:p>
          <a:p>
            <a:pPr>
              <a:spcBef>
                <a:spcPts val="1200"/>
              </a:spcBef>
            </a:pPr>
            <a:r>
              <a:rPr lang="en-US" sz="2700" dirty="0" smtClean="0"/>
              <a:t>Focus on SDN and NFV use cases</a:t>
            </a:r>
          </a:p>
          <a:p>
            <a:pPr>
              <a:spcBef>
                <a:spcPts val="1200"/>
              </a:spcBef>
            </a:pPr>
            <a:r>
              <a:rPr lang="en-US" sz="2700" dirty="0" smtClean="0"/>
              <a:t>Commitment to open SDN ecosystem</a:t>
            </a:r>
          </a:p>
          <a:p>
            <a:pPr>
              <a:spcBef>
                <a:spcPts val="1200"/>
              </a:spcBef>
            </a:pPr>
            <a:r>
              <a:rPr lang="en-US" sz="2700" dirty="0" smtClean="0"/>
              <a:t>Build a vibrant user community</a:t>
            </a:r>
          </a:p>
          <a:p>
            <a:pPr>
              <a:spcBef>
                <a:spcPts val="1200"/>
              </a:spcBef>
            </a:pPr>
            <a:endParaRPr lang="en-US" sz="2700" dirty="0"/>
          </a:p>
          <a:p>
            <a:pPr>
              <a:spcBef>
                <a:spcPts val="1200"/>
              </a:spcBef>
            </a:pPr>
            <a:endParaRPr lang="en-US" sz="2700" dirty="0"/>
          </a:p>
          <a:p>
            <a:pPr>
              <a:spcBef>
                <a:spcPts val="1200"/>
              </a:spcBef>
            </a:pPr>
            <a:endParaRPr lang="en-US" sz="2700" dirty="0"/>
          </a:p>
        </p:txBody>
      </p:sp>
      <p:pic>
        <p:nvPicPr>
          <p:cNvPr id="11" name="Picture Placeholder 7" descr="FINAL-TECH-DAY-MASTER-IMAGE-1-2-size-flattened.png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5" t="377" r="28522"/>
          <a:stretch/>
        </p:blipFill>
        <p:spPr>
          <a:xfrm>
            <a:off x="80964" y="1418555"/>
            <a:ext cx="2890836" cy="3048670"/>
          </a:xfrm>
          <a:prstGeom prst="rect">
            <a:avLst/>
          </a:prstGeom>
        </p:spPr>
      </p:pic>
      <p:pic>
        <p:nvPicPr>
          <p:cNvPr id="12" name="Picture 11" descr="ATD_logo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3" y="2475975"/>
            <a:ext cx="1410395" cy="8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509616" y="1821039"/>
            <a:ext cx="5260743" cy="990600"/>
          </a:xfrm>
        </p:spPr>
        <p:txBody>
          <a:bodyPr/>
          <a:lstStyle/>
          <a:p>
            <a:r>
              <a:rPr lang="en-US" spc="-80" dirty="0" smtClean="0"/>
              <a:t>Thank you</a:t>
            </a:r>
            <a:endParaRPr lang="en-US" spc="-8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762000" y="3333750"/>
            <a:ext cx="7467600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endParaRPr lang="en-US" sz="2000" dirty="0" smtClean="0"/>
          </a:p>
        </p:txBody>
      </p:sp>
      <p:pic>
        <p:nvPicPr>
          <p:cNvPr id="8" name="Picture Placeholder 7" descr="FINAL-TECH-DAY-MASTER-IMAGE-1-2-size-flattened.pn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2" r="28252"/>
          <a:stretch>
            <a:fillRect/>
          </a:stretch>
        </p:blipFill>
        <p:spPr/>
      </p:pic>
      <p:pic>
        <p:nvPicPr>
          <p:cNvPr id="9" name="Picture 8" descr="ATD_logo.wm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3" y="2475975"/>
            <a:ext cx="1410395" cy="8816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43900" y="117475"/>
            <a:ext cx="801053" cy="5651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150" y="236156"/>
            <a:ext cx="1651790" cy="4014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964" y="4632960"/>
            <a:ext cx="2890836" cy="510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0320" y="4731385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BRCDTechDay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-5547" y="4632960"/>
            <a:ext cx="80965" cy="5105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0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53751" y="1335024"/>
            <a:ext cx="8101584" cy="1329037"/>
          </a:xfrm>
        </p:spPr>
        <p:txBody>
          <a:bodyPr>
            <a:noAutofit/>
          </a:bodyPr>
          <a:lstStyle/>
          <a:p>
            <a:r>
              <a:rPr lang="en-US" dirty="0"/>
              <a:t>“Fundamentally we’ve had to redesign and challenge the way we’ve run distributed infrastructure for the past 15 years.</a:t>
            </a:r>
            <a:br>
              <a:rPr lang="en-US" dirty="0"/>
            </a:br>
            <a:endParaRPr lang="en-US" dirty="0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Steve Hilton</a:t>
            </a:r>
            <a:r>
              <a:rPr lang="en-US" sz="2000" dirty="0"/>
              <a:t>, Chief Information Officer, Credit Suisse </a:t>
            </a:r>
            <a:r>
              <a:rPr lang="en-US" sz="2000" dirty="0" smtClean="0"/>
              <a:t>Group </a:t>
            </a:r>
            <a:endParaRPr lang="en-US" sz="2000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870157" y="2664061"/>
            <a:ext cx="8101584" cy="1099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17475" indent="-117475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2"/>
              </a:buClr>
              <a:buFont typeface="Wingdings" charset="2"/>
              <a:buNone/>
              <a:defRPr sz="2800" kern="1200" spc="-4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84632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800" kern="12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>
                <a:latin typeface="+mj-lt"/>
              </a:rPr>
              <a:t>Not a single thing that we’ve done in the past is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now acceptable for the future.”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77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Historic Industry Shifts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356621" y="1760176"/>
            <a:ext cx="2277341" cy="1770976"/>
            <a:chOff x="2297435" y="1760176"/>
            <a:chExt cx="2277341" cy="1770976"/>
          </a:xfrm>
        </p:grpSpPr>
        <p:sp>
          <p:nvSpPr>
            <p:cNvPr id="8" name="TextBox 7"/>
            <p:cNvSpPr txBox="1"/>
            <p:nvPr/>
          </p:nvSpPr>
          <p:spPr bwMode="auto">
            <a:xfrm>
              <a:off x="2297435" y="3032554"/>
              <a:ext cx="2277341" cy="49859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>
                  <a:latin typeface="+mj-lt"/>
                </a:rPr>
                <a:t>Blurring of Hardware and Software</a:t>
              </a:r>
              <a:endParaRPr lang="en-US" dirty="0">
                <a:latin typeface="+mj-lt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039" y="1760176"/>
              <a:ext cx="1047115" cy="1054777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621521" y="1991421"/>
            <a:ext cx="2243434" cy="1301415"/>
            <a:chOff x="6522231" y="1991421"/>
            <a:chExt cx="2243434" cy="1301415"/>
          </a:xfrm>
        </p:grpSpPr>
        <p:sp>
          <p:nvSpPr>
            <p:cNvPr id="9" name="TextBox 8"/>
            <p:cNvSpPr txBox="1"/>
            <p:nvPr/>
          </p:nvSpPr>
          <p:spPr bwMode="auto">
            <a:xfrm>
              <a:off x="6522231" y="3043537"/>
              <a:ext cx="2243434" cy="24929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>
                  <a:latin typeface="+mj-lt"/>
                </a:rPr>
                <a:t>Cloud Evolution</a:t>
              </a:r>
              <a:endParaRPr lang="en-US" dirty="0"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957" y="1991421"/>
              <a:ext cx="1487692" cy="69087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567316" y="1760176"/>
            <a:ext cx="2110126" cy="1775593"/>
            <a:chOff x="4468026" y="1760176"/>
            <a:chExt cx="2110126" cy="1775593"/>
          </a:xfrm>
        </p:grpSpPr>
        <p:sp>
          <p:nvSpPr>
            <p:cNvPr id="10" name="TextBox 9"/>
            <p:cNvSpPr txBox="1"/>
            <p:nvPr/>
          </p:nvSpPr>
          <p:spPr bwMode="auto">
            <a:xfrm>
              <a:off x="4468026" y="3032554"/>
              <a:ext cx="2110126" cy="50321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>
                  <a:latin typeface="+mj-lt"/>
                </a:rPr>
                <a:t>Software Defines Everything</a:t>
              </a:r>
              <a:endParaRPr lang="en-US" dirty="0">
                <a:latin typeface="+mj-l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702" y="1760176"/>
              <a:ext cx="1054777" cy="1054777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374309" y="1760176"/>
            <a:ext cx="2092493" cy="1772904"/>
            <a:chOff x="315123" y="1760176"/>
            <a:chExt cx="2092493" cy="1772904"/>
          </a:xfrm>
        </p:grpSpPr>
        <p:sp>
          <p:nvSpPr>
            <p:cNvPr id="7" name="TextBox 6"/>
            <p:cNvSpPr txBox="1"/>
            <p:nvPr/>
          </p:nvSpPr>
          <p:spPr bwMode="auto">
            <a:xfrm>
              <a:off x="315123" y="2979082"/>
              <a:ext cx="2092493" cy="55399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lvl="0" algn="ctr"/>
              <a:r>
                <a:rPr lang="en-US" dirty="0" smtClean="0">
                  <a:latin typeface="+mj-lt"/>
                </a:rPr>
                <a:t>Closed </a:t>
              </a:r>
              <a:br>
                <a:rPr lang="en-US" dirty="0" smtClean="0">
                  <a:latin typeface="+mj-lt"/>
                </a:rPr>
              </a:br>
              <a:r>
                <a:rPr lang="en-US" dirty="0" smtClean="0">
                  <a:latin typeface="+mj-lt"/>
                </a:rPr>
                <a:t>to Open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85" y="1760176"/>
              <a:ext cx="1054777" cy="1054777"/>
            </a:xfrm>
            <a:prstGeom prst="rect">
              <a:avLst/>
            </a:prstGeom>
          </p:spPr>
        </p:pic>
      </p:grpSp>
      <p:sp>
        <p:nvSpPr>
          <p:cNvPr id="20" name="Text Placeholder 3"/>
          <p:cNvSpPr txBox="1">
            <a:spLocks/>
          </p:cNvSpPr>
          <p:nvPr/>
        </p:nvSpPr>
        <p:spPr>
          <a:xfrm>
            <a:off x="0" y="4318000"/>
            <a:ext cx="9144000" cy="555106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73000">
                <a:schemeClr val="bg2"/>
              </a:gs>
              <a:gs pos="100000">
                <a:schemeClr val="bg2"/>
              </a:gs>
            </a:gsLst>
            <a:lin ang="5400000" scaled="0"/>
            <a:tileRect/>
          </a:gradFill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2"/>
              </a:buClr>
              <a:buFont typeface="Wingdings" charset="2"/>
              <a:buNone/>
              <a:defRPr sz="2400" kern="1200" spc="-4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84632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800" kern="12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457200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bg1">
                  <a:lumMod val="75000"/>
                </a:schemeClr>
              </a:buClr>
              <a:buFont typeface="Wingdings" charset="2"/>
              <a:buChar char="§"/>
              <a:defRPr sz="14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Flexible, Efficient, Programmatic</a:t>
            </a:r>
            <a:r>
              <a:rPr lang="en-US" smtClean="0"/>
              <a:t>, Elastic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c_open_proprietar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3" time="411.6666"/>
                    <p14:bmk name="Bookmark 2" time="522.917"/>
                    <p14:bmk name="Bookmark 1" time="3390.5268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0906" y="1410582"/>
            <a:ext cx="4282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/>
                </a:solidFill>
                <a:latin typeface="Franklin Gothic Medium"/>
                <a:cs typeface="Franklin Gothic Medium"/>
              </a:rPr>
              <a:t>PROPRIETARY PLATFORMS</a:t>
            </a:r>
            <a:endParaRPr lang="en-US" sz="4000" dirty="0">
              <a:solidFill>
                <a:schemeClr val="tx2"/>
              </a:solidFill>
              <a:latin typeface="Franklin Gothic Medium"/>
              <a:cs typeface="Franklin Gothic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8560" y="-884541"/>
            <a:ext cx="1866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2"/>
                </a:solidFill>
                <a:latin typeface="Franklin Gothic Medium"/>
                <a:cs typeface="Franklin Gothic Medium"/>
              </a:rPr>
              <a:t>OPEN</a:t>
            </a:r>
            <a:endParaRPr lang="en-US" sz="5400" dirty="0">
              <a:solidFill>
                <a:schemeClr val="bg2"/>
              </a:solidFill>
              <a:latin typeface="Franklin Gothic Medium"/>
              <a:cs typeface="Franklin Gothic Medium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75650" y="136525"/>
            <a:ext cx="768350" cy="508000"/>
            <a:chOff x="8375650" y="136525"/>
            <a:chExt cx="768350" cy="508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8375650" y="136525"/>
              <a:ext cx="768350" cy="508000"/>
            </a:xfrm>
            <a:prstGeom prst="rect">
              <a:avLst/>
            </a:prstGeom>
            <a:gradFill flip="none" rotWithShape="1">
              <a:gsLst>
                <a:gs pos="42000">
                  <a:srgbClr val="CB0000"/>
                </a:gs>
                <a:gs pos="100000">
                  <a:srgbClr val="FF0000"/>
                </a:gs>
              </a:gsLst>
              <a:lin ang="9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"/>
            <p:cNvSpPr>
              <a:spLocks noChangeArrowheads="1"/>
            </p:cNvSpPr>
            <p:nvPr userDrawn="1"/>
          </p:nvSpPr>
          <p:spPr bwMode="auto">
            <a:xfrm>
              <a:off x="8496300" y="237042"/>
              <a:ext cx="415926" cy="304745"/>
            </a:xfrm>
            <a:custGeom>
              <a:avLst/>
              <a:gdLst>
                <a:gd name="T0" fmla="*/ 20009 w 26941"/>
                <a:gd name="T1" fmla="*/ 11336 h 19738"/>
                <a:gd name="T2" fmla="*/ 17971 w 26941"/>
                <a:gd name="T3" fmla="*/ 11674 h 19738"/>
                <a:gd name="T4" fmla="*/ 15620 w 26941"/>
                <a:gd name="T5" fmla="*/ 12396 h 19738"/>
                <a:gd name="T6" fmla="*/ 12917 w 26941"/>
                <a:gd name="T7" fmla="*/ 13599 h 19738"/>
                <a:gd name="T8" fmla="*/ 9836 w 26941"/>
                <a:gd name="T9" fmla="*/ 15372 h 19738"/>
                <a:gd name="T10" fmla="*/ 21212 w 26941"/>
                <a:gd name="T11" fmla="*/ 16921 h 19738"/>
                <a:gd name="T12" fmla="*/ 21869 w 26941"/>
                <a:gd name="T13" fmla="*/ 16832 h 19738"/>
                <a:gd name="T14" fmla="*/ 22591 w 26941"/>
                <a:gd name="T15" fmla="*/ 16520 h 19738"/>
                <a:gd name="T16" fmla="*/ 23185 w 26941"/>
                <a:gd name="T17" fmla="*/ 16006 h 19738"/>
                <a:gd name="T18" fmla="*/ 23626 w 26941"/>
                <a:gd name="T19" fmla="*/ 15332 h 19738"/>
                <a:gd name="T20" fmla="*/ 23859 w 26941"/>
                <a:gd name="T21" fmla="*/ 14538 h 19738"/>
                <a:gd name="T22" fmla="*/ 23875 w 26941"/>
                <a:gd name="T23" fmla="*/ 13823 h 19738"/>
                <a:gd name="T24" fmla="*/ 23674 w 26941"/>
                <a:gd name="T25" fmla="*/ 13038 h 19738"/>
                <a:gd name="T26" fmla="*/ 23273 w 26941"/>
                <a:gd name="T27" fmla="*/ 12339 h 19738"/>
                <a:gd name="T28" fmla="*/ 22704 w 26941"/>
                <a:gd name="T29" fmla="*/ 11785 h 19738"/>
                <a:gd name="T30" fmla="*/ 21998 w 26941"/>
                <a:gd name="T31" fmla="*/ 11409 h 19738"/>
                <a:gd name="T32" fmla="*/ 21212 w 26941"/>
                <a:gd name="T33" fmla="*/ 11280 h 19738"/>
                <a:gd name="T34" fmla="*/ 8721 w 26941"/>
                <a:gd name="T35" fmla="*/ 3507 h 19738"/>
                <a:gd name="T36" fmla="*/ 11938 w 26941"/>
                <a:gd name="T37" fmla="*/ 5488 h 19738"/>
                <a:gd name="T38" fmla="*/ 14753 w 26941"/>
                <a:gd name="T39" fmla="*/ 6876 h 19738"/>
                <a:gd name="T40" fmla="*/ 17224 w 26941"/>
                <a:gd name="T41" fmla="*/ 7751 h 19738"/>
                <a:gd name="T42" fmla="*/ 19358 w 26941"/>
                <a:gd name="T43" fmla="*/ 8200 h 19738"/>
                <a:gd name="T44" fmla="*/ 21212 w 26941"/>
                <a:gd name="T45" fmla="*/ 8336 h 19738"/>
                <a:gd name="T46" fmla="*/ 21869 w 26941"/>
                <a:gd name="T47" fmla="*/ 8248 h 19738"/>
                <a:gd name="T48" fmla="*/ 22591 w 26941"/>
                <a:gd name="T49" fmla="*/ 7935 h 19738"/>
                <a:gd name="T50" fmla="*/ 23185 w 26941"/>
                <a:gd name="T51" fmla="*/ 7430 h 19738"/>
                <a:gd name="T52" fmla="*/ 23626 w 26941"/>
                <a:gd name="T53" fmla="*/ 6756 h 19738"/>
                <a:gd name="T54" fmla="*/ 23859 w 26941"/>
                <a:gd name="T55" fmla="*/ 5954 h 19738"/>
                <a:gd name="T56" fmla="*/ 23875 w 26941"/>
                <a:gd name="T57" fmla="*/ 5223 h 19738"/>
                <a:gd name="T58" fmla="*/ 23674 w 26941"/>
                <a:gd name="T59" fmla="*/ 4405 h 19738"/>
                <a:gd name="T60" fmla="*/ 23273 w 26941"/>
                <a:gd name="T61" fmla="*/ 3707 h 19738"/>
                <a:gd name="T62" fmla="*/ 22704 w 26941"/>
                <a:gd name="T63" fmla="*/ 3169 h 19738"/>
                <a:gd name="T64" fmla="*/ 21998 w 26941"/>
                <a:gd name="T65" fmla="*/ 2816 h 19738"/>
                <a:gd name="T66" fmla="*/ 21212 w 26941"/>
                <a:gd name="T67" fmla="*/ 2696 h 19738"/>
                <a:gd name="T68" fmla="*/ 22568 w 26941"/>
                <a:gd name="T69" fmla="*/ 113 h 19738"/>
                <a:gd name="T70" fmla="*/ 24075 w 26941"/>
                <a:gd name="T71" fmla="*/ 658 h 19738"/>
                <a:gd name="T72" fmla="*/ 25336 w 26941"/>
                <a:gd name="T73" fmla="*/ 1605 h 19738"/>
                <a:gd name="T74" fmla="*/ 26283 w 26941"/>
                <a:gd name="T75" fmla="*/ 2881 h 19738"/>
                <a:gd name="T76" fmla="*/ 26827 w 26941"/>
                <a:gd name="T77" fmla="*/ 4397 h 19738"/>
                <a:gd name="T78" fmla="*/ 26932 w 26941"/>
                <a:gd name="T79" fmla="*/ 5833 h 19738"/>
                <a:gd name="T80" fmla="*/ 26539 w 26941"/>
                <a:gd name="T81" fmla="*/ 7654 h 19738"/>
                <a:gd name="T82" fmla="*/ 25624 w 26941"/>
                <a:gd name="T83" fmla="*/ 9195 h 19738"/>
                <a:gd name="T84" fmla="*/ 25424 w 26941"/>
                <a:gd name="T85" fmla="*/ 10205 h 19738"/>
                <a:gd name="T86" fmla="*/ 26419 w 26941"/>
                <a:gd name="T87" fmla="*/ 11674 h 19738"/>
                <a:gd name="T88" fmla="*/ 26908 w 26941"/>
                <a:gd name="T89" fmla="*/ 13462 h 19738"/>
                <a:gd name="T90" fmla="*/ 26875 w 26941"/>
                <a:gd name="T91" fmla="*/ 14947 h 19738"/>
                <a:gd name="T92" fmla="*/ 26403 w 26941"/>
                <a:gd name="T93" fmla="*/ 16520 h 19738"/>
                <a:gd name="T94" fmla="*/ 25520 w 26941"/>
                <a:gd name="T95" fmla="*/ 17867 h 19738"/>
                <a:gd name="T96" fmla="*/ 24308 w 26941"/>
                <a:gd name="T97" fmla="*/ 18910 h 19738"/>
                <a:gd name="T98" fmla="*/ 22832 w 26941"/>
                <a:gd name="T99" fmla="*/ 19561 h 19738"/>
                <a:gd name="T100" fmla="*/ 21453 w 26941"/>
                <a:gd name="T101" fmla="*/ 19737 h 19738"/>
                <a:gd name="T102" fmla="*/ 2038 w 26941"/>
                <a:gd name="T103" fmla="*/ 17755 h 19738"/>
                <a:gd name="T104" fmla="*/ 5038 w 26941"/>
                <a:gd name="T105" fmla="*/ 15227 h 19738"/>
                <a:gd name="T106" fmla="*/ 7919 w 26941"/>
                <a:gd name="T107" fmla="*/ 13206 h 19738"/>
                <a:gd name="T108" fmla="*/ 10646 w 26941"/>
                <a:gd name="T109" fmla="*/ 11625 h 19738"/>
                <a:gd name="T110" fmla="*/ 13182 w 26941"/>
                <a:gd name="T111" fmla="*/ 10421 h 19738"/>
                <a:gd name="T112" fmla="*/ 14368 w 26941"/>
                <a:gd name="T113" fmla="*/ 9668 h 19738"/>
                <a:gd name="T114" fmla="*/ 11946 w 26941"/>
                <a:gd name="T115" fmla="*/ 8634 h 19738"/>
                <a:gd name="T116" fmla="*/ 9307 w 26941"/>
                <a:gd name="T117" fmla="*/ 7253 h 19738"/>
                <a:gd name="T118" fmla="*/ 6499 w 26941"/>
                <a:gd name="T119" fmla="*/ 5480 h 19738"/>
                <a:gd name="T120" fmla="*/ 3554 w 26941"/>
                <a:gd name="T121" fmla="*/ 3249 h 19738"/>
                <a:gd name="T122" fmla="*/ 514 w 26941"/>
                <a:gd name="T123" fmla="*/ 506 h 19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1" h="19738">
                  <a:moveTo>
                    <a:pt x="21212" y="11280"/>
                  </a:moveTo>
                  <a:lnTo>
                    <a:pt x="21212" y="11280"/>
                  </a:lnTo>
                  <a:lnTo>
                    <a:pt x="20922" y="11280"/>
                  </a:lnTo>
                  <a:lnTo>
                    <a:pt x="20626" y="11288"/>
                  </a:lnTo>
                  <a:lnTo>
                    <a:pt x="20321" y="11313"/>
                  </a:lnTo>
                  <a:lnTo>
                    <a:pt x="20009" y="11336"/>
                  </a:lnTo>
                  <a:lnTo>
                    <a:pt x="19688" y="11368"/>
                  </a:lnTo>
                  <a:lnTo>
                    <a:pt x="19358" y="11409"/>
                  </a:lnTo>
                  <a:lnTo>
                    <a:pt x="19021" y="11456"/>
                  </a:lnTo>
                  <a:lnTo>
                    <a:pt x="18684" y="11521"/>
                  </a:lnTo>
                  <a:lnTo>
                    <a:pt x="18332" y="11593"/>
                  </a:lnTo>
                  <a:lnTo>
                    <a:pt x="17971" y="11674"/>
                  </a:lnTo>
                  <a:lnTo>
                    <a:pt x="17601" y="11762"/>
                  </a:lnTo>
                  <a:lnTo>
                    <a:pt x="17224" y="11865"/>
                  </a:lnTo>
                  <a:lnTo>
                    <a:pt x="16831" y="11978"/>
                  </a:lnTo>
                  <a:lnTo>
                    <a:pt x="16438" y="12106"/>
                  </a:lnTo>
                  <a:lnTo>
                    <a:pt x="16029" y="12243"/>
                  </a:lnTo>
                  <a:lnTo>
                    <a:pt x="15620" y="12396"/>
                  </a:lnTo>
                  <a:lnTo>
                    <a:pt x="15194" y="12564"/>
                  </a:lnTo>
                  <a:lnTo>
                    <a:pt x="14753" y="12740"/>
                  </a:lnTo>
                  <a:lnTo>
                    <a:pt x="14312" y="12933"/>
                  </a:lnTo>
                  <a:lnTo>
                    <a:pt x="13855" y="13141"/>
                  </a:lnTo>
                  <a:lnTo>
                    <a:pt x="13390" y="13359"/>
                  </a:lnTo>
                  <a:lnTo>
                    <a:pt x="12917" y="13599"/>
                  </a:lnTo>
                  <a:lnTo>
                    <a:pt x="12435" y="13856"/>
                  </a:lnTo>
                  <a:lnTo>
                    <a:pt x="11938" y="14121"/>
                  </a:lnTo>
                  <a:lnTo>
                    <a:pt x="11425" y="14409"/>
                  </a:lnTo>
                  <a:lnTo>
                    <a:pt x="10911" y="14715"/>
                  </a:lnTo>
                  <a:lnTo>
                    <a:pt x="10382" y="15036"/>
                  </a:lnTo>
                  <a:lnTo>
                    <a:pt x="9836" y="15372"/>
                  </a:lnTo>
                  <a:lnTo>
                    <a:pt x="9282" y="15733"/>
                  </a:lnTo>
                  <a:lnTo>
                    <a:pt x="8721" y="16110"/>
                  </a:lnTo>
                  <a:lnTo>
                    <a:pt x="8144" y="16503"/>
                  </a:lnTo>
                  <a:lnTo>
                    <a:pt x="7558" y="16921"/>
                  </a:lnTo>
                  <a:lnTo>
                    <a:pt x="7558" y="16921"/>
                  </a:lnTo>
                  <a:lnTo>
                    <a:pt x="21212" y="16921"/>
                  </a:lnTo>
                  <a:lnTo>
                    <a:pt x="21212" y="16921"/>
                  </a:lnTo>
                  <a:lnTo>
                    <a:pt x="21348" y="16912"/>
                  </a:lnTo>
                  <a:lnTo>
                    <a:pt x="21476" y="16904"/>
                  </a:lnTo>
                  <a:lnTo>
                    <a:pt x="21613" y="16889"/>
                  </a:lnTo>
                  <a:lnTo>
                    <a:pt x="21741" y="16864"/>
                  </a:lnTo>
                  <a:lnTo>
                    <a:pt x="21869" y="16832"/>
                  </a:lnTo>
                  <a:lnTo>
                    <a:pt x="21998" y="16792"/>
                  </a:lnTo>
                  <a:lnTo>
                    <a:pt x="22127" y="16752"/>
                  </a:lnTo>
                  <a:lnTo>
                    <a:pt x="22247" y="16704"/>
                  </a:lnTo>
                  <a:lnTo>
                    <a:pt x="22367" y="16648"/>
                  </a:lnTo>
                  <a:lnTo>
                    <a:pt x="22479" y="16583"/>
                  </a:lnTo>
                  <a:lnTo>
                    <a:pt x="22591" y="16520"/>
                  </a:lnTo>
                  <a:lnTo>
                    <a:pt x="22704" y="16448"/>
                  </a:lnTo>
                  <a:lnTo>
                    <a:pt x="22809" y="16367"/>
                  </a:lnTo>
                  <a:lnTo>
                    <a:pt x="22904" y="16287"/>
                  </a:lnTo>
                  <a:lnTo>
                    <a:pt x="23009" y="16199"/>
                  </a:lnTo>
                  <a:lnTo>
                    <a:pt x="23097" y="16102"/>
                  </a:lnTo>
                  <a:lnTo>
                    <a:pt x="23185" y="16006"/>
                  </a:lnTo>
                  <a:lnTo>
                    <a:pt x="23273" y="15909"/>
                  </a:lnTo>
                  <a:lnTo>
                    <a:pt x="23353" y="15798"/>
                  </a:lnTo>
                  <a:lnTo>
                    <a:pt x="23426" y="15693"/>
                  </a:lnTo>
                  <a:lnTo>
                    <a:pt x="23498" y="15573"/>
                  </a:lnTo>
                  <a:lnTo>
                    <a:pt x="23562" y="15460"/>
                  </a:lnTo>
                  <a:lnTo>
                    <a:pt x="23626" y="15332"/>
                  </a:lnTo>
                  <a:lnTo>
                    <a:pt x="23674" y="15212"/>
                  </a:lnTo>
                  <a:lnTo>
                    <a:pt x="23723" y="15084"/>
                  </a:lnTo>
                  <a:lnTo>
                    <a:pt x="23771" y="14947"/>
                  </a:lnTo>
                  <a:lnTo>
                    <a:pt x="23803" y="14818"/>
                  </a:lnTo>
                  <a:lnTo>
                    <a:pt x="23835" y="14675"/>
                  </a:lnTo>
                  <a:lnTo>
                    <a:pt x="23859" y="14538"/>
                  </a:lnTo>
                  <a:lnTo>
                    <a:pt x="23875" y="14394"/>
                  </a:lnTo>
                  <a:lnTo>
                    <a:pt x="23892" y="14249"/>
                  </a:lnTo>
                  <a:lnTo>
                    <a:pt x="23892" y="14096"/>
                  </a:lnTo>
                  <a:lnTo>
                    <a:pt x="23892" y="14096"/>
                  </a:lnTo>
                  <a:lnTo>
                    <a:pt x="23892" y="13960"/>
                  </a:lnTo>
                  <a:lnTo>
                    <a:pt x="23875" y="13823"/>
                  </a:lnTo>
                  <a:lnTo>
                    <a:pt x="23859" y="13687"/>
                  </a:lnTo>
                  <a:lnTo>
                    <a:pt x="23835" y="13551"/>
                  </a:lnTo>
                  <a:lnTo>
                    <a:pt x="23803" y="13422"/>
                  </a:lnTo>
                  <a:lnTo>
                    <a:pt x="23771" y="13294"/>
                  </a:lnTo>
                  <a:lnTo>
                    <a:pt x="23723" y="13166"/>
                  </a:lnTo>
                  <a:lnTo>
                    <a:pt x="23674" y="13038"/>
                  </a:lnTo>
                  <a:lnTo>
                    <a:pt x="23626" y="12908"/>
                  </a:lnTo>
                  <a:lnTo>
                    <a:pt x="23562" y="12788"/>
                  </a:lnTo>
                  <a:lnTo>
                    <a:pt x="23498" y="12677"/>
                  </a:lnTo>
                  <a:lnTo>
                    <a:pt x="23426" y="12556"/>
                  </a:lnTo>
                  <a:lnTo>
                    <a:pt x="23353" y="12444"/>
                  </a:lnTo>
                  <a:lnTo>
                    <a:pt x="23273" y="12339"/>
                  </a:lnTo>
                  <a:lnTo>
                    <a:pt x="23185" y="12235"/>
                  </a:lnTo>
                  <a:lnTo>
                    <a:pt x="23097" y="12138"/>
                  </a:lnTo>
                  <a:lnTo>
                    <a:pt x="23009" y="12043"/>
                  </a:lnTo>
                  <a:lnTo>
                    <a:pt x="22904" y="11946"/>
                  </a:lnTo>
                  <a:lnTo>
                    <a:pt x="22809" y="11865"/>
                  </a:lnTo>
                  <a:lnTo>
                    <a:pt x="22704" y="11785"/>
                  </a:lnTo>
                  <a:lnTo>
                    <a:pt x="22591" y="11705"/>
                  </a:lnTo>
                  <a:lnTo>
                    <a:pt x="22479" y="11634"/>
                  </a:lnTo>
                  <a:lnTo>
                    <a:pt x="22367" y="11569"/>
                  </a:lnTo>
                  <a:lnTo>
                    <a:pt x="22247" y="11513"/>
                  </a:lnTo>
                  <a:lnTo>
                    <a:pt x="22127" y="11456"/>
                  </a:lnTo>
                  <a:lnTo>
                    <a:pt x="21998" y="11409"/>
                  </a:lnTo>
                  <a:lnTo>
                    <a:pt x="21869" y="11368"/>
                  </a:lnTo>
                  <a:lnTo>
                    <a:pt x="21741" y="11336"/>
                  </a:lnTo>
                  <a:lnTo>
                    <a:pt x="21613" y="11313"/>
                  </a:lnTo>
                  <a:lnTo>
                    <a:pt x="21476" y="11296"/>
                  </a:lnTo>
                  <a:lnTo>
                    <a:pt x="21348" y="11280"/>
                  </a:lnTo>
                  <a:lnTo>
                    <a:pt x="21212" y="11280"/>
                  </a:lnTo>
                  <a:close/>
                  <a:moveTo>
                    <a:pt x="21212" y="2696"/>
                  </a:moveTo>
                  <a:lnTo>
                    <a:pt x="21212" y="2696"/>
                  </a:lnTo>
                  <a:lnTo>
                    <a:pt x="7558" y="2696"/>
                  </a:lnTo>
                  <a:lnTo>
                    <a:pt x="7558" y="2696"/>
                  </a:lnTo>
                  <a:lnTo>
                    <a:pt x="8144" y="3113"/>
                  </a:lnTo>
                  <a:lnTo>
                    <a:pt x="8721" y="3507"/>
                  </a:lnTo>
                  <a:lnTo>
                    <a:pt x="9282" y="3883"/>
                  </a:lnTo>
                  <a:lnTo>
                    <a:pt x="9836" y="4237"/>
                  </a:lnTo>
                  <a:lnTo>
                    <a:pt x="10382" y="4581"/>
                  </a:lnTo>
                  <a:lnTo>
                    <a:pt x="10911" y="4902"/>
                  </a:lnTo>
                  <a:lnTo>
                    <a:pt x="11425" y="5207"/>
                  </a:lnTo>
                  <a:lnTo>
                    <a:pt x="11938" y="5488"/>
                  </a:lnTo>
                  <a:lnTo>
                    <a:pt x="12435" y="5761"/>
                  </a:lnTo>
                  <a:lnTo>
                    <a:pt x="12917" y="6017"/>
                  </a:lnTo>
                  <a:lnTo>
                    <a:pt x="13390" y="6250"/>
                  </a:lnTo>
                  <a:lnTo>
                    <a:pt x="13855" y="6475"/>
                  </a:lnTo>
                  <a:lnTo>
                    <a:pt x="14312" y="6684"/>
                  </a:lnTo>
                  <a:lnTo>
                    <a:pt x="14753" y="6876"/>
                  </a:lnTo>
                  <a:lnTo>
                    <a:pt x="15194" y="7053"/>
                  </a:lnTo>
                  <a:lnTo>
                    <a:pt x="15620" y="7213"/>
                  </a:lnTo>
                  <a:lnTo>
                    <a:pt x="16029" y="7366"/>
                  </a:lnTo>
                  <a:lnTo>
                    <a:pt x="16438" y="7510"/>
                  </a:lnTo>
                  <a:lnTo>
                    <a:pt x="16831" y="7631"/>
                  </a:lnTo>
                  <a:lnTo>
                    <a:pt x="17224" y="7751"/>
                  </a:lnTo>
                  <a:lnTo>
                    <a:pt x="17601" y="7847"/>
                  </a:lnTo>
                  <a:lnTo>
                    <a:pt x="17971" y="7943"/>
                  </a:lnTo>
                  <a:lnTo>
                    <a:pt x="18332" y="8023"/>
                  </a:lnTo>
                  <a:lnTo>
                    <a:pt x="18684" y="8096"/>
                  </a:lnTo>
                  <a:lnTo>
                    <a:pt x="19021" y="8152"/>
                  </a:lnTo>
                  <a:lnTo>
                    <a:pt x="19358" y="8200"/>
                  </a:lnTo>
                  <a:lnTo>
                    <a:pt x="19688" y="8248"/>
                  </a:lnTo>
                  <a:lnTo>
                    <a:pt x="20009" y="8281"/>
                  </a:lnTo>
                  <a:lnTo>
                    <a:pt x="20321" y="8304"/>
                  </a:lnTo>
                  <a:lnTo>
                    <a:pt x="20626" y="8321"/>
                  </a:lnTo>
                  <a:lnTo>
                    <a:pt x="20922" y="8328"/>
                  </a:lnTo>
                  <a:lnTo>
                    <a:pt x="21212" y="8336"/>
                  </a:lnTo>
                  <a:lnTo>
                    <a:pt x="21212" y="8336"/>
                  </a:lnTo>
                  <a:lnTo>
                    <a:pt x="21348" y="8328"/>
                  </a:lnTo>
                  <a:lnTo>
                    <a:pt x="21476" y="8321"/>
                  </a:lnTo>
                  <a:lnTo>
                    <a:pt x="21613" y="8304"/>
                  </a:lnTo>
                  <a:lnTo>
                    <a:pt x="21741" y="8281"/>
                  </a:lnTo>
                  <a:lnTo>
                    <a:pt x="21869" y="8248"/>
                  </a:lnTo>
                  <a:lnTo>
                    <a:pt x="21998" y="8208"/>
                  </a:lnTo>
                  <a:lnTo>
                    <a:pt x="22127" y="8168"/>
                  </a:lnTo>
                  <a:lnTo>
                    <a:pt x="22247" y="8120"/>
                  </a:lnTo>
                  <a:lnTo>
                    <a:pt x="22367" y="8063"/>
                  </a:lnTo>
                  <a:lnTo>
                    <a:pt x="22479" y="8000"/>
                  </a:lnTo>
                  <a:lnTo>
                    <a:pt x="22591" y="7935"/>
                  </a:lnTo>
                  <a:lnTo>
                    <a:pt x="22704" y="7863"/>
                  </a:lnTo>
                  <a:lnTo>
                    <a:pt x="22809" y="7782"/>
                  </a:lnTo>
                  <a:lnTo>
                    <a:pt x="22904" y="7702"/>
                  </a:lnTo>
                  <a:lnTo>
                    <a:pt x="23009" y="7614"/>
                  </a:lnTo>
                  <a:lnTo>
                    <a:pt x="23097" y="7526"/>
                  </a:lnTo>
                  <a:lnTo>
                    <a:pt x="23185" y="7430"/>
                  </a:lnTo>
                  <a:lnTo>
                    <a:pt x="23273" y="7326"/>
                  </a:lnTo>
                  <a:lnTo>
                    <a:pt x="23353" y="7221"/>
                  </a:lnTo>
                  <a:lnTo>
                    <a:pt x="23426" y="7109"/>
                  </a:lnTo>
                  <a:lnTo>
                    <a:pt x="23498" y="6997"/>
                  </a:lnTo>
                  <a:lnTo>
                    <a:pt x="23562" y="6876"/>
                  </a:lnTo>
                  <a:lnTo>
                    <a:pt x="23626" y="6756"/>
                  </a:lnTo>
                  <a:lnTo>
                    <a:pt x="23674" y="6628"/>
                  </a:lnTo>
                  <a:lnTo>
                    <a:pt x="23723" y="6499"/>
                  </a:lnTo>
                  <a:lnTo>
                    <a:pt x="23771" y="6371"/>
                  </a:lnTo>
                  <a:lnTo>
                    <a:pt x="23803" y="6235"/>
                  </a:lnTo>
                  <a:lnTo>
                    <a:pt x="23835" y="6098"/>
                  </a:lnTo>
                  <a:lnTo>
                    <a:pt x="23859" y="5954"/>
                  </a:lnTo>
                  <a:lnTo>
                    <a:pt x="23875" y="5809"/>
                  </a:lnTo>
                  <a:lnTo>
                    <a:pt x="23892" y="5665"/>
                  </a:lnTo>
                  <a:lnTo>
                    <a:pt x="23892" y="5513"/>
                  </a:lnTo>
                  <a:lnTo>
                    <a:pt x="23892" y="5513"/>
                  </a:lnTo>
                  <a:lnTo>
                    <a:pt x="23892" y="5368"/>
                  </a:lnTo>
                  <a:lnTo>
                    <a:pt x="23875" y="5223"/>
                  </a:lnTo>
                  <a:lnTo>
                    <a:pt x="23859" y="5079"/>
                  </a:lnTo>
                  <a:lnTo>
                    <a:pt x="23835" y="4934"/>
                  </a:lnTo>
                  <a:lnTo>
                    <a:pt x="23803" y="4798"/>
                  </a:lnTo>
                  <a:lnTo>
                    <a:pt x="23771" y="4661"/>
                  </a:lnTo>
                  <a:lnTo>
                    <a:pt x="23723" y="4533"/>
                  </a:lnTo>
                  <a:lnTo>
                    <a:pt x="23674" y="4405"/>
                  </a:lnTo>
                  <a:lnTo>
                    <a:pt x="23626" y="4277"/>
                  </a:lnTo>
                  <a:lnTo>
                    <a:pt x="23562" y="4156"/>
                  </a:lnTo>
                  <a:lnTo>
                    <a:pt x="23498" y="4036"/>
                  </a:lnTo>
                  <a:lnTo>
                    <a:pt x="23426" y="3924"/>
                  </a:lnTo>
                  <a:lnTo>
                    <a:pt x="23353" y="3811"/>
                  </a:lnTo>
                  <a:lnTo>
                    <a:pt x="23273" y="3707"/>
                  </a:lnTo>
                  <a:lnTo>
                    <a:pt x="23185" y="3603"/>
                  </a:lnTo>
                  <a:lnTo>
                    <a:pt x="23097" y="3507"/>
                  </a:lnTo>
                  <a:lnTo>
                    <a:pt x="23009" y="3418"/>
                  </a:lnTo>
                  <a:lnTo>
                    <a:pt x="22904" y="3330"/>
                  </a:lnTo>
                  <a:lnTo>
                    <a:pt x="22809" y="3242"/>
                  </a:lnTo>
                  <a:lnTo>
                    <a:pt x="22704" y="3169"/>
                  </a:lnTo>
                  <a:lnTo>
                    <a:pt x="22591" y="3097"/>
                  </a:lnTo>
                  <a:lnTo>
                    <a:pt x="22479" y="3025"/>
                  </a:lnTo>
                  <a:lnTo>
                    <a:pt x="22367" y="2969"/>
                  </a:lnTo>
                  <a:lnTo>
                    <a:pt x="22247" y="2913"/>
                  </a:lnTo>
                  <a:lnTo>
                    <a:pt x="22127" y="2865"/>
                  </a:lnTo>
                  <a:lnTo>
                    <a:pt x="21998" y="2816"/>
                  </a:lnTo>
                  <a:lnTo>
                    <a:pt x="21869" y="2785"/>
                  </a:lnTo>
                  <a:lnTo>
                    <a:pt x="21741" y="2752"/>
                  </a:lnTo>
                  <a:lnTo>
                    <a:pt x="21613" y="2728"/>
                  </a:lnTo>
                  <a:lnTo>
                    <a:pt x="21476" y="2712"/>
                  </a:lnTo>
                  <a:lnTo>
                    <a:pt x="21348" y="2696"/>
                  </a:lnTo>
                  <a:lnTo>
                    <a:pt x="21212" y="2696"/>
                  </a:lnTo>
                  <a:close/>
                  <a:moveTo>
                    <a:pt x="21453" y="0"/>
                  </a:moveTo>
                  <a:lnTo>
                    <a:pt x="21453" y="0"/>
                  </a:lnTo>
                  <a:lnTo>
                    <a:pt x="21741" y="8"/>
                  </a:lnTo>
                  <a:lnTo>
                    <a:pt x="22014" y="24"/>
                  </a:lnTo>
                  <a:lnTo>
                    <a:pt x="22295" y="65"/>
                  </a:lnTo>
                  <a:lnTo>
                    <a:pt x="22568" y="113"/>
                  </a:lnTo>
                  <a:lnTo>
                    <a:pt x="22832" y="168"/>
                  </a:lnTo>
                  <a:lnTo>
                    <a:pt x="23089" y="241"/>
                  </a:lnTo>
                  <a:lnTo>
                    <a:pt x="23346" y="329"/>
                  </a:lnTo>
                  <a:lnTo>
                    <a:pt x="23594" y="426"/>
                  </a:lnTo>
                  <a:lnTo>
                    <a:pt x="23843" y="537"/>
                  </a:lnTo>
                  <a:lnTo>
                    <a:pt x="24075" y="658"/>
                  </a:lnTo>
                  <a:lnTo>
                    <a:pt x="24308" y="794"/>
                  </a:lnTo>
                  <a:lnTo>
                    <a:pt x="24526" y="938"/>
                  </a:lnTo>
                  <a:lnTo>
                    <a:pt x="24742" y="1091"/>
                  </a:lnTo>
                  <a:lnTo>
                    <a:pt x="24950" y="1251"/>
                  </a:lnTo>
                  <a:lnTo>
                    <a:pt x="25151" y="1429"/>
                  </a:lnTo>
                  <a:lnTo>
                    <a:pt x="25336" y="1605"/>
                  </a:lnTo>
                  <a:lnTo>
                    <a:pt x="25520" y="1797"/>
                  </a:lnTo>
                  <a:lnTo>
                    <a:pt x="25689" y="1998"/>
                  </a:lnTo>
                  <a:lnTo>
                    <a:pt x="25857" y="2206"/>
                  </a:lnTo>
                  <a:lnTo>
                    <a:pt x="26010" y="2423"/>
                  </a:lnTo>
                  <a:lnTo>
                    <a:pt x="26146" y="2648"/>
                  </a:lnTo>
                  <a:lnTo>
                    <a:pt x="26283" y="2881"/>
                  </a:lnTo>
                  <a:lnTo>
                    <a:pt x="26403" y="3113"/>
                  </a:lnTo>
                  <a:lnTo>
                    <a:pt x="26507" y="3362"/>
                  </a:lnTo>
                  <a:lnTo>
                    <a:pt x="26611" y="3610"/>
                  </a:lnTo>
                  <a:lnTo>
                    <a:pt x="26692" y="3868"/>
                  </a:lnTo>
                  <a:lnTo>
                    <a:pt x="26764" y="4132"/>
                  </a:lnTo>
                  <a:lnTo>
                    <a:pt x="26827" y="4397"/>
                  </a:lnTo>
                  <a:lnTo>
                    <a:pt x="26875" y="4670"/>
                  </a:lnTo>
                  <a:lnTo>
                    <a:pt x="26908" y="4951"/>
                  </a:lnTo>
                  <a:lnTo>
                    <a:pt x="26932" y="5232"/>
                  </a:lnTo>
                  <a:lnTo>
                    <a:pt x="26940" y="5513"/>
                  </a:lnTo>
                  <a:lnTo>
                    <a:pt x="26940" y="5513"/>
                  </a:lnTo>
                  <a:lnTo>
                    <a:pt x="26932" y="5833"/>
                  </a:lnTo>
                  <a:lnTo>
                    <a:pt x="26908" y="6154"/>
                  </a:lnTo>
                  <a:lnTo>
                    <a:pt x="26860" y="6467"/>
                  </a:lnTo>
                  <a:lnTo>
                    <a:pt x="26804" y="6772"/>
                  </a:lnTo>
                  <a:lnTo>
                    <a:pt x="26732" y="7077"/>
                  </a:lnTo>
                  <a:lnTo>
                    <a:pt x="26644" y="7366"/>
                  </a:lnTo>
                  <a:lnTo>
                    <a:pt x="26539" y="7654"/>
                  </a:lnTo>
                  <a:lnTo>
                    <a:pt x="26419" y="7935"/>
                  </a:lnTo>
                  <a:lnTo>
                    <a:pt x="26290" y="8208"/>
                  </a:lnTo>
                  <a:lnTo>
                    <a:pt x="26138" y="8473"/>
                  </a:lnTo>
                  <a:lnTo>
                    <a:pt x="25977" y="8722"/>
                  </a:lnTo>
                  <a:lnTo>
                    <a:pt x="25809" y="8962"/>
                  </a:lnTo>
                  <a:lnTo>
                    <a:pt x="25624" y="9195"/>
                  </a:lnTo>
                  <a:lnTo>
                    <a:pt x="25424" y="9412"/>
                  </a:lnTo>
                  <a:lnTo>
                    <a:pt x="25207" y="9612"/>
                  </a:lnTo>
                  <a:lnTo>
                    <a:pt x="24990" y="9805"/>
                  </a:lnTo>
                  <a:lnTo>
                    <a:pt x="24990" y="9805"/>
                  </a:lnTo>
                  <a:lnTo>
                    <a:pt x="25207" y="9997"/>
                  </a:lnTo>
                  <a:lnTo>
                    <a:pt x="25424" y="10205"/>
                  </a:lnTo>
                  <a:lnTo>
                    <a:pt x="25624" y="10421"/>
                  </a:lnTo>
                  <a:lnTo>
                    <a:pt x="25809" y="10646"/>
                  </a:lnTo>
                  <a:lnTo>
                    <a:pt x="25977" y="10887"/>
                  </a:lnTo>
                  <a:lnTo>
                    <a:pt x="26138" y="11143"/>
                  </a:lnTo>
                  <a:lnTo>
                    <a:pt x="26290" y="11401"/>
                  </a:lnTo>
                  <a:lnTo>
                    <a:pt x="26419" y="11674"/>
                  </a:lnTo>
                  <a:lnTo>
                    <a:pt x="26539" y="11955"/>
                  </a:lnTo>
                  <a:lnTo>
                    <a:pt x="26644" y="12243"/>
                  </a:lnTo>
                  <a:lnTo>
                    <a:pt x="26732" y="12540"/>
                  </a:lnTo>
                  <a:lnTo>
                    <a:pt x="26804" y="12845"/>
                  </a:lnTo>
                  <a:lnTo>
                    <a:pt x="26860" y="13149"/>
                  </a:lnTo>
                  <a:lnTo>
                    <a:pt x="26908" y="13462"/>
                  </a:lnTo>
                  <a:lnTo>
                    <a:pt x="26932" y="13775"/>
                  </a:lnTo>
                  <a:lnTo>
                    <a:pt x="26940" y="14096"/>
                  </a:lnTo>
                  <a:lnTo>
                    <a:pt x="26940" y="14096"/>
                  </a:lnTo>
                  <a:lnTo>
                    <a:pt x="26932" y="14385"/>
                  </a:lnTo>
                  <a:lnTo>
                    <a:pt x="26908" y="14666"/>
                  </a:lnTo>
                  <a:lnTo>
                    <a:pt x="26875" y="14947"/>
                  </a:lnTo>
                  <a:lnTo>
                    <a:pt x="26827" y="15220"/>
                  </a:lnTo>
                  <a:lnTo>
                    <a:pt x="26764" y="15493"/>
                  </a:lnTo>
                  <a:lnTo>
                    <a:pt x="26692" y="15758"/>
                  </a:lnTo>
                  <a:lnTo>
                    <a:pt x="26611" y="16014"/>
                  </a:lnTo>
                  <a:lnTo>
                    <a:pt x="26507" y="16270"/>
                  </a:lnTo>
                  <a:lnTo>
                    <a:pt x="26403" y="16520"/>
                  </a:lnTo>
                  <a:lnTo>
                    <a:pt x="26283" y="16761"/>
                  </a:lnTo>
                  <a:lnTo>
                    <a:pt x="26146" y="17001"/>
                  </a:lnTo>
                  <a:lnTo>
                    <a:pt x="26010" y="17225"/>
                  </a:lnTo>
                  <a:lnTo>
                    <a:pt x="25857" y="17450"/>
                  </a:lnTo>
                  <a:lnTo>
                    <a:pt x="25689" y="17667"/>
                  </a:lnTo>
                  <a:lnTo>
                    <a:pt x="25520" y="17867"/>
                  </a:lnTo>
                  <a:lnTo>
                    <a:pt x="25336" y="18068"/>
                  </a:lnTo>
                  <a:lnTo>
                    <a:pt x="25151" y="18253"/>
                  </a:lnTo>
                  <a:lnTo>
                    <a:pt x="24950" y="18438"/>
                  </a:lnTo>
                  <a:lnTo>
                    <a:pt x="24742" y="18606"/>
                  </a:lnTo>
                  <a:lnTo>
                    <a:pt x="24526" y="18759"/>
                  </a:lnTo>
                  <a:lnTo>
                    <a:pt x="24308" y="18910"/>
                  </a:lnTo>
                  <a:lnTo>
                    <a:pt x="24075" y="19047"/>
                  </a:lnTo>
                  <a:lnTo>
                    <a:pt x="23843" y="19175"/>
                  </a:lnTo>
                  <a:lnTo>
                    <a:pt x="23594" y="19288"/>
                  </a:lnTo>
                  <a:lnTo>
                    <a:pt x="23346" y="19392"/>
                  </a:lnTo>
                  <a:lnTo>
                    <a:pt x="23089" y="19481"/>
                  </a:lnTo>
                  <a:lnTo>
                    <a:pt x="22832" y="19561"/>
                  </a:lnTo>
                  <a:lnTo>
                    <a:pt x="22568" y="19624"/>
                  </a:lnTo>
                  <a:lnTo>
                    <a:pt x="22295" y="19672"/>
                  </a:lnTo>
                  <a:lnTo>
                    <a:pt x="22014" y="19705"/>
                  </a:lnTo>
                  <a:lnTo>
                    <a:pt x="21741" y="19729"/>
                  </a:lnTo>
                  <a:lnTo>
                    <a:pt x="21453" y="19737"/>
                  </a:lnTo>
                  <a:lnTo>
                    <a:pt x="21453" y="19737"/>
                  </a:lnTo>
                  <a:lnTo>
                    <a:pt x="0" y="19737"/>
                  </a:lnTo>
                  <a:lnTo>
                    <a:pt x="0" y="19737"/>
                  </a:lnTo>
                  <a:lnTo>
                    <a:pt x="514" y="19215"/>
                  </a:lnTo>
                  <a:lnTo>
                    <a:pt x="1027" y="18710"/>
                  </a:lnTo>
                  <a:lnTo>
                    <a:pt x="1532" y="18228"/>
                  </a:lnTo>
                  <a:lnTo>
                    <a:pt x="2038" y="17755"/>
                  </a:lnTo>
                  <a:lnTo>
                    <a:pt x="2551" y="17298"/>
                  </a:lnTo>
                  <a:lnTo>
                    <a:pt x="3048" y="16856"/>
                  </a:lnTo>
                  <a:lnTo>
                    <a:pt x="3554" y="16423"/>
                  </a:lnTo>
                  <a:lnTo>
                    <a:pt x="4051" y="16014"/>
                  </a:lnTo>
                  <a:lnTo>
                    <a:pt x="4549" y="15613"/>
                  </a:lnTo>
                  <a:lnTo>
                    <a:pt x="5038" y="15227"/>
                  </a:lnTo>
                  <a:lnTo>
                    <a:pt x="5528" y="14859"/>
                  </a:lnTo>
                  <a:lnTo>
                    <a:pt x="6018" y="14505"/>
                  </a:lnTo>
                  <a:lnTo>
                    <a:pt x="6499" y="14161"/>
                  </a:lnTo>
                  <a:lnTo>
                    <a:pt x="6980" y="13832"/>
                  </a:lnTo>
                  <a:lnTo>
                    <a:pt x="7453" y="13511"/>
                  </a:lnTo>
                  <a:lnTo>
                    <a:pt x="7919" y="13206"/>
                  </a:lnTo>
                  <a:lnTo>
                    <a:pt x="8392" y="12917"/>
                  </a:lnTo>
                  <a:lnTo>
                    <a:pt x="8849" y="12636"/>
                  </a:lnTo>
                  <a:lnTo>
                    <a:pt x="9307" y="12364"/>
                  </a:lnTo>
                  <a:lnTo>
                    <a:pt x="9756" y="12106"/>
                  </a:lnTo>
                  <a:lnTo>
                    <a:pt x="10205" y="11858"/>
                  </a:lnTo>
                  <a:lnTo>
                    <a:pt x="10646" y="11625"/>
                  </a:lnTo>
                  <a:lnTo>
                    <a:pt x="11087" y="11401"/>
                  </a:lnTo>
                  <a:lnTo>
                    <a:pt x="11521" y="11184"/>
                  </a:lnTo>
                  <a:lnTo>
                    <a:pt x="11946" y="10983"/>
                  </a:lnTo>
                  <a:lnTo>
                    <a:pt x="12363" y="10782"/>
                  </a:lnTo>
                  <a:lnTo>
                    <a:pt x="12781" y="10598"/>
                  </a:lnTo>
                  <a:lnTo>
                    <a:pt x="13182" y="10421"/>
                  </a:lnTo>
                  <a:lnTo>
                    <a:pt x="13582" y="10253"/>
                  </a:lnTo>
                  <a:lnTo>
                    <a:pt x="13983" y="10100"/>
                  </a:lnTo>
                  <a:lnTo>
                    <a:pt x="14368" y="9948"/>
                  </a:lnTo>
                  <a:lnTo>
                    <a:pt x="14745" y="9805"/>
                  </a:lnTo>
                  <a:lnTo>
                    <a:pt x="14745" y="9805"/>
                  </a:lnTo>
                  <a:lnTo>
                    <a:pt x="14368" y="9668"/>
                  </a:lnTo>
                  <a:lnTo>
                    <a:pt x="13983" y="9516"/>
                  </a:lnTo>
                  <a:lnTo>
                    <a:pt x="13582" y="9356"/>
                  </a:lnTo>
                  <a:lnTo>
                    <a:pt x="13182" y="9187"/>
                  </a:lnTo>
                  <a:lnTo>
                    <a:pt x="12781" y="9010"/>
                  </a:lnTo>
                  <a:lnTo>
                    <a:pt x="12363" y="8825"/>
                  </a:lnTo>
                  <a:lnTo>
                    <a:pt x="11946" y="8634"/>
                  </a:lnTo>
                  <a:lnTo>
                    <a:pt x="11521" y="8433"/>
                  </a:lnTo>
                  <a:lnTo>
                    <a:pt x="11087" y="8216"/>
                  </a:lnTo>
                  <a:lnTo>
                    <a:pt x="10646" y="7992"/>
                  </a:lnTo>
                  <a:lnTo>
                    <a:pt x="10205" y="7759"/>
                  </a:lnTo>
                  <a:lnTo>
                    <a:pt x="9756" y="7510"/>
                  </a:lnTo>
                  <a:lnTo>
                    <a:pt x="9307" y="7253"/>
                  </a:lnTo>
                  <a:lnTo>
                    <a:pt x="8849" y="6989"/>
                  </a:lnTo>
                  <a:lnTo>
                    <a:pt x="8392" y="6708"/>
                  </a:lnTo>
                  <a:lnTo>
                    <a:pt x="7919" y="6419"/>
                  </a:lnTo>
                  <a:lnTo>
                    <a:pt x="7453" y="6114"/>
                  </a:lnTo>
                  <a:lnTo>
                    <a:pt x="6980" y="5801"/>
                  </a:lnTo>
                  <a:lnTo>
                    <a:pt x="6499" y="5480"/>
                  </a:lnTo>
                  <a:lnTo>
                    <a:pt x="6018" y="5135"/>
                  </a:lnTo>
                  <a:lnTo>
                    <a:pt x="5528" y="4790"/>
                  </a:lnTo>
                  <a:lnTo>
                    <a:pt x="5038" y="4421"/>
                  </a:lnTo>
                  <a:lnTo>
                    <a:pt x="4549" y="4044"/>
                  </a:lnTo>
                  <a:lnTo>
                    <a:pt x="4051" y="3651"/>
                  </a:lnTo>
                  <a:lnTo>
                    <a:pt x="3554" y="3249"/>
                  </a:lnTo>
                  <a:lnTo>
                    <a:pt x="3048" y="2825"/>
                  </a:lnTo>
                  <a:lnTo>
                    <a:pt x="2551" y="2391"/>
                  </a:lnTo>
                  <a:lnTo>
                    <a:pt x="2038" y="1942"/>
                  </a:lnTo>
                  <a:lnTo>
                    <a:pt x="1532" y="1476"/>
                  </a:lnTo>
                  <a:lnTo>
                    <a:pt x="1027" y="1003"/>
                  </a:lnTo>
                  <a:lnTo>
                    <a:pt x="514" y="506"/>
                  </a:lnTo>
                  <a:lnTo>
                    <a:pt x="0" y="0"/>
                  </a:lnTo>
                  <a:lnTo>
                    <a:pt x="21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458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17" dur="1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5.25015E-7 L 0 0.30914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544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2"/>
                      </p:tgtEl>
                    </p:cond>
                  </p:nextCondLst>
                </p:seq>
                <p:seq concurrent="1" nextAc="seek">
                  <p:cTn id="26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7" fill="hold">
                          <p:stCondLst>
                            <p:cond delay="0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42" presetClass="path" presetSubtype="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344E-6 L 0 0.84063 " pathEditMode="relative" rAng="0" ptsTypes="AA">
                                          <p:cBhvr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20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3"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2" grpId="1"/>
          <p:bldP spid="5" grpId="0"/>
          <p:bldP spid="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3458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2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746153"/>
              </p:ext>
            </p:extLst>
          </p:nvPr>
        </p:nvGraphicFramePr>
        <p:xfrm>
          <a:off x="493735" y="1029763"/>
          <a:ext cx="5386948" cy="326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Blurring Hardware and Software Boundary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 bwMode="auto">
          <a:xfrm>
            <a:off x="1855436" y="4276847"/>
            <a:ext cx="469223" cy="21544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1257300" algn="ctr"/>
                <a:tab pos="1773238" algn="ctr"/>
                <a:tab pos="2289175" algn="ctr"/>
                <a:tab pos="2798763" algn="ctr"/>
                <a:tab pos="3254375" algn="ctr"/>
                <a:tab pos="3770313" algn="ctr"/>
              </a:tabLst>
            </a:pPr>
            <a:r>
              <a:rPr lang="en-US" sz="1400" dirty="0" smtClean="0">
                <a:latin typeface="Franklin Gothic Medium"/>
                <a:cs typeface="Franklin Gothic Medium"/>
              </a:rPr>
              <a:t>2008</a:t>
            </a:r>
            <a:endParaRPr lang="en-US" dirty="0" smtClean="0">
              <a:latin typeface="Franklin Gothic Medium"/>
              <a:cs typeface="Franklin Gothic Medium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6199464" y="1638896"/>
            <a:ext cx="2541864" cy="247247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  <a:spcBef>
                <a:spcPts val="2400"/>
              </a:spcBef>
            </a:pPr>
            <a:r>
              <a:rPr lang="en-US" sz="2000" dirty="0" smtClean="0">
                <a:latin typeface="+mj-lt"/>
              </a:rPr>
              <a:t>Virtual Router</a:t>
            </a:r>
          </a:p>
          <a:p>
            <a:pPr>
              <a:lnSpc>
                <a:spcPct val="80000"/>
              </a:lnSpc>
              <a:spcBef>
                <a:spcPts val="2400"/>
              </a:spcBef>
            </a:pPr>
            <a:r>
              <a:rPr lang="en-US" sz="2000" dirty="0" smtClean="0">
                <a:latin typeface="+mj-lt"/>
              </a:rPr>
              <a:t>Virtual Route Reflector</a:t>
            </a:r>
          </a:p>
          <a:p>
            <a:pPr>
              <a:lnSpc>
                <a:spcPct val="80000"/>
              </a:lnSpc>
              <a:spcBef>
                <a:spcPts val="2400"/>
              </a:spcBef>
            </a:pPr>
            <a:r>
              <a:rPr lang="en-US" sz="2000" dirty="0" smtClean="0">
                <a:latin typeface="+mj-lt"/>
              </a:rPr>
              <a:t>Virtual </a:t>
            </a:r>
            <a:r>
              <a:rPr lang="en-US" sz="2000" dirty="0" err="1" smtClean="0">
                <a:latin typeface="+mj-lt"/>
              </a:rPr>
              <a:t>Middleboxes</a:t>
            </a:r>
            <a:endParaRPr lang="en-US" sz="2000" dirty="0" smtClean="0">
              <a:latin typeface="+mj-lt"/>
            </a:endParaRPr>
          </a:p>
          <a:p>
            <a:pPr>
              <a:lnSpc>
                <a:spcPct val="80000"/>
              </a:lnSpc>
              <a:spcBef>
                <a:spcPts val="2400"/>
              </a:spcBef>
            </a:pPr>
            <a:r>
              <a:rPr lang="en-US" sz="2000" dirty="0" smtClean="0">
                <a:latin typeface="+mj-lt"/>
              </a:rPr>
              <a:t>Virtual CPE</a:t>
            </a:r>
          </a:p>
          <a:p>
            <a:pPr>
              <a:lnSpc>
                <a:spcPct val="80000"/>
              </a:lnSpc>
              <a:spcBef>
                <a:spcPts val="2400"/>
              </a:spcBef>
            </a:pPr>
            <a:r>
              <a:rPr lang="en-US" sz="2000" dirty="0" smtClean="0">
                <a:latin typeface="+mj-lt"/>
              </a:rPr>
              <a:t>Virtual EPC</a:t>
            </a:r>
          </a:p>
        </p:txBody>
      </p:sp>
      <p:pic>
        <p:nvPicPr>
          <p:cNvPr id="42" name="Picture 41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30" y="3960846"/>
            <a:ext cx="347663" cy="265512"/>
          </a:xfrm>
          <a:prstGeom prst="rect">
            <a:avLst/>
          </a:prstGeom>
        </p:spPr>
      </p:pic>
      <p:pic>
        <p:nvPicPr>
          <p:cNvPr id="49" name="Picture 48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3960846"/>
            <a:ext cx="347663" cy="265512"/>
          </a:xfrm>
          <a:prstGeom prst="rect">
            <a:avLst/>
          </a:prstGeom>
        </p:spPr>
      </p:pic>
      <p:pic>
        <p:nvPicPr>
          <p:cNvPr id="50" name="Picture 49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3829320"/>
            <a:ext cx="347663" cy="265512"/>
          </a:xfrm>
          <a:prstGeom prst="rect">
            <a:avLst/>
          </a:prstGeom>
        </p:spPr>
      </p:pic>
      <p:pic>
        <p:nvPicPr>
          <p:cNvPr id="51" name="Picture 50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3697794"/>
            <a:ext cx="347663" cy="265512"/>
          </a:xfrm>
          <a:prstGeom prst="rect">
            <a:avLst/>
          </a:prstGeom>
        </p:spPr>
      </p:pic>
      <p:pic>
        <p:nvPicPr>
          <p:cNvPr id="52" name="Picture 51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3566268"/>
            <a:ext cx="347663" cy="265512"/>
          </a:xfrm>
          <a:prstGeom prst="rect">
            <a:avLst/>
          </a:prstGeom>
        </p:spPr>
      </p:pic>
      <p:pic>
        <p:nvPicPr>
          <p:cNvPr id="53" name="Picture 52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3434742"/>
            <a:ext cx="347663" cy="265512"/>
          </a:xfrm>
          <a:prstGeom prst="rect">
            <a:avLst/>
          </a:prstGeom>
        </p:spPr>
      </p:pic>
      <p:pic>
        <p:nvPicPr>
          <p:cNvPr id="56" name="Picture 55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3303216"/>
            <a:ext cx="347663" cy="265512"/>
          </a:xfrm>
          <a:prstGeom prst="rect">
            <a:avLst/>
          </a:prstGeom>
        </p:spPr>
      </p:pic>
      <p:pic>
        <p:nvPicPr>
          <p:cNvPr id="57" name="Picture 56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3171690"/>
            <a:ext cx="347663" cy="265512"/>
          </a:xfrm>
          <a:prstGeom prst="rect">
            <a:avLst/>
          </a:prstGeom>
        </p:spPr>
      </p:pic>
      <p:pic>
        <p:nvPicPr>
          <p:cNvPr id="58" name="Picture 57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3040164"/>
            <a:ext cx="347663" cy="265512"/>
          </a:xfrm>
          <a:prstGeom prst="rect">
            <a:avLst/>
          </a:prstGeom>
        </p:spPr>
      </p:pic>
      <p:pic>
        <p:nvPicPr>
          <p:cNvPr id="59" name="Picture 58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2908638"/>
            <a:ext cx="347663" cy="265512"/>
          </a:xfrm>
          <a:prstGeom prst="rect">
            <a:avLst/>
          </a:prstGeom>
        </p:spPr>
      </p:pic>
      <p:pic>
        <p:nvPicPr>
          <p:cNvPr id="60" name="Picture 59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2777112"/>
            <a:ext cx="347663" cy="265512"/>
          </a:xfrm>
          <a:prstGeom prst="rect">
            <a:avLst/>
          </a:prstGeom>
        </p:spPr>
      </p:pic>
      <p:pic>
        <p:nvPicPr>
          <p:cNvPr id="61" name="Picture 60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2645586"/>
            <a:ext cx="347663" cy="265512"/>
          </a:xfrm>
          <a:prstGeom prst="rect">
            <a:avLst/>
          </a:prstGeom>
        </p:spPr>
      </p:pic>
      <p:pic>
        <p:nvPicPr>
          <p:cNvPr id="62" name="Picture 61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2514060"/>
            <a:ext cx="347663" cy="265512"/>
          </a:xfrm>
          <a:prstGeom prst="rect">
            <a:avLst/>
          </a:prstGeom>
        </p:spPr>
      </p:pic>
      <p:pic>
        <p:nvPicPr>
          <p:cNvPr id="63" name="Picture 62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2382534"/>
            <a:ext cx="347663" cy="265512"/>
          </a:xfrm>
          <a:prstGeom prst="rect">
            <a:avLst/>
          </a:prstGeom>
        </p:spPr>
      </p:pic>
      <p:pic>
        <p:nvPicPr>
          <p:cNvPr id="64" name="Picture 63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2251008"/>
            <a:ext cx="347663" cy="265512"/>
          </a:xfrm>
          <a:prstGeom prst="rect">
            <a:avLst/>
          </a:prstGeom>
        </p:spPr>
      </p:pic>
      <p:pic>
        <p:nvPicPr>
          <p:cNvPr id="65" name="Picture 64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2119482"/>
            <a:ext cx="347663" cy="265512"/>
          </a:xfrm>
          <a:prstGeom prst="rect">
            <a:avLst/>
          </a:prstGeom>
        </p:spPr>
      </p:pic>
      <p:pic>
        <p:nvPicPr>
          <p:cNvPr id="66" name="Picture 65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1987956"/>
            <a:ext cx="347663" cy="265512"/>
          </a:xfrm>
          <a:prstGeom prst="rect">
            <a:avLst/>
          </a:prstGeom>
        </p:spPr>
      </p:pic>
      <p:pic>
        <p:nvPicPr>
          <p:cNvPr id="67" name="Picture 66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877" y="1856430"/>
            <a:ext cx="347663" cy="265512"/>
          </a:xfrm>
          <a:prstGeom prst="rect">
            <a:avLst/>
          </a:prstGeom>
        </p:spPr>
      </p:pic>
      <p:pic>
        <p:nvPicPr>
          <p:cNvPr id="48" name="Picture 47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3960846"/>
            <a:ext cx="347663" cy="265512"/>
          </a:xfrm>
          <a:prstGeom prst="rect">
            <a:avLst/>
          </a:prstGeom>
        </p:spPr>
      </p:pic>
      <p:pic>
        <p:nvPicPr>
          <p:cNvPr id="69" name="Picture 68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3831780"/>
            <a:ext cx="347663" cy="265512"/>
          </a:xfrm>
          <a:prstGeom prst="rect">
            <a:avLst/>
          </a:prstGeom>
        </p:spPr>
      </p:pic>
      <p:pic>
        <p:nvPicPr>
          <p:cNvPr id="70" name="Picture 69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3700254"/>
            <a:ext cx="347663" cy="265512"/>
          </a:xfrm>
          <a:prstGeom prst="rect">
            <a:avLst/>
          </a:prstGeom>
        </p:spPr>
      </p:pic>
      <p:pic>
        <p:nvPicPr>
          <p:cNvPr id="71" name="Picture 70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3568728"/>
            <a:ext cx="347663" cy="265512"/>
          </a:xfrm>
          <a:prstGeom prst="rect">
            <a:avLst/>
          </a:prstGeom>
        </p:spPr>
      </p:pic>
      <p:pic>
        <p:nvPicPr>
          <p:cNvPr id="72" name="Picture 71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3437202"/>
            <a:ext cx="347663" cy="265512"/>
          </a:xfrm>
          <a:prstGeom prst="rect">
            <a:avLst/>
          </a:prstGeom>
        </p:spPr>
      </p:pic>
      <p:pic>
        <p:nvPicPr>
          <p:cNvPr id="73" name="Picture 72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3305676"/>
            <a:ext cx="347663" cy="265512"/>
          </a:xfrm>
          <a:prstGeom prst="rect">
            <a:avLst/>
          </a:prstGeom>
        </p:spPr>
      </p:pic>
      <p:pic>
        <p:nvPicPr>
          <p:cNvPr id="74" name="Picture 73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3174150"/>
            <a:ext cx="347663" cy="265512"/>
          </a:xfrm>
          <a:prstGeom prst="rect">
            <a:avLst/>
          </a:prstGeom>
        </p:spPr>
      </p:pic>
      <p:pic>
        <p:nvPicPr>
          <p:cNvPr id="75" name="Picture 74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3042624"/>
            <a:ext cx="347663" cy="265512"/>
          </a:xfrm>
          <a:prstGeom prst="rect">
            <a:avLst/>
          </a:prstGeom>
        </p:spPr>
      </p:pic>
      <p:pic>
        <p:nvPicPr>
          <p:cNvPr id="76" name="Picture 75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2911098"/>
            <a:ext cx="347663" cy="265512"/>
          </a:xfrm>
          <a:prstGeom prst="rect">
            <a:avLst/>
          </a:prstGeom>
        </p:spPr>
      </p:pic>
      <p:pic>
        <p:nvPicPr>
          <p:cNvPr id="77" name="Picture 76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2779572"/>
            <a:ext cx="347663" cy="265512"/>
          </a:xfrm>
          <a:prstGeom prst="rect">
            <a:avLst/>
          </a:prstGeom>
        </p:spPr>
      </p:pic>
      <p:pic>
        <p:nvPicPr>
          <p:cNvPr id="78" name="Picture 77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2648046"/>
            <a:ext cx="347663" cy="265512"/>
          </a:xfrm>
          <a:prstGeom prst="rect">
            <a:avLst/>
          </a:prstGeom>
        </p:spPr>
      </p:pic>
      <p:pic>
        <p:nvPicPr>
          <p:cNvPr id="79" name="Picture 78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746" y="2516520"/>
            <a:ext cx="347663" cy="265512"/>
          </a:xfrm>
          <a:prstGeom prst="rect">
            <a:avLst/>
          </a:prstGeom>
        </p:spPr>
      </p:pic>
      <p:pic>
        <p:nvPicPr>
          <p:cNvPr id="47" name="Picture 46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7" y="3960846"/>
            <a:ext cx="347663" cy="265512"/>
          </a:xfrm>
          <a:prstGeom prst="rect">
            <a:avLst/>
          </a:prstGeom>
        </p:spPr>
      </p:pic>
      <p:pic>
        <p:nvPicPr>
          <p:cNvPr id="84" name="Picture 83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7" y="3836700"/>
            <a:ext cx="347663" cy="265512"/>
          </a:xfrm>
          <a:prstGeom prst="rect">
            <a:avLst/>
          </a:prstGeom>
        </p:spPr>
      </p:pic>
      <p:pic>
        <p:nvPicPr>
          <p:cNvPr id="85" name="Picture 84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7" y="3705174"/>
            <a:ext cx="347663" cy="265512"/>
          </a:xfrm>
          <a:prstGeom prst="rect">
            <a:avLst/>
          </a:prstGeom>
        </p:spPr>
      </p:pic>
      <p:pic>
        <p:nvPicPr>
          <p:cNvPr id="86" name="Picture 85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7" y="3573648"/>
            <a:ext cx="347663" cy="265512"/>
          </a:xfrm>
          <a:prstGeom prst="rect">
            <a:avLst/>
          </a:prstGeom>
        </p:spPr>
      </p:pic>
      <p:pic>
        <p:nvPicPr>
          <p:cNvPr id="87" name="Picture 86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7" y="3442122"/>
            <a:ext cx="347663" cy="265512"/>
          </a:xfrm>
          <a:prstGeom prst="rect">
            <a:avLst/>
          </a:prstGeom>
        </p:spPr>
      </p:pic>
      <p:pic>
        <p:nvPicPr>
          <p:cNvPr id="88" name="Picture 87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7" y="3310596"/>
            <a:ext cx="347663" cy="265512"/>
          </a:xfrm>
          <a:prstGeom prst="rect">
            <a:avLst/>
          </a:prstGeom>
        </p:spPr>
      </p:pic>
      <p:pic>
        <p:nvPicPr>
          <p:cNvPr id="46" name="Picture 45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88" y="3960846"/>
            <a:ext cx="347663" cy="265512"/>
          </a:xfrm>
          <a:prstGeom prst="rect">
            <a:avLst/>
          </a:prstGeom>
        </p:spPr>
      </p:pic>
      <p:pic>
        <p:nvPicPr>
          <p:cNvPr id="90" name="Picture 89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88" y="3839160"/>
            <a:ext cx="347663" cy="265512"/>
          </a:xfrm>
          <a:prstGeom prst="rect">
            <a:avLst/>
          </a:prstGeom>
        </p:spPr>
      </p:pic>
      <p:pic>
        <p:nvPicPr>
          <p:cNvPr id="91" name="Picture 90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88" y="3707634"/>
            <a:ext cx="347663" cy="265512"/>
          </a:xfrm>
          <a:prstGeom prst="rect">
            <a:avLst/>
          </a:prstGeom>
        </p:spPr>
      </p:pic>
      <p:pic>
        <p:nvPicPr>
          <p:cNvPr id="92" name="Picture 91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88" y="3576108"/>
            <a:ext cx="347663" cy="265512"/>
          </a:xfrm>
          <a:prstGeom prst="rect">
            <a:avLst/>
          </a:prstGeom>
        </p:spPr>
      </p:pic>
      <p:pic>
        <p:nvPicPr>
          <p:cNvPr id="45" name="Picture 44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359" y="3960846"/>
            <a:ext cx="347663" cy="265512"/>
          </a:xfrm>
          <a:prstGeom prst="rect">
            <a:avLst/>
          </a:prstGeom>
        </p:spPr>
      </p:pic>
      <p:pic>
        <p:nvPicPr>
          <p:cNvPr id="97" name="Picture 96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359" y="3839160"/>
            <a:ext cx="347663" cy="265512"/>
          </a:xfrm>
          <a:prstGeom prst="rect">
            <a:avLst/>
          </a:prstGeom>
        </p:spPr>
      </p:pic>
      <p:pic>
        <p:nvPicPr>
          <p:cNvPr id="98" name="Picture 97" descr="generic_bo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359" y="3707634"/>
            <a:ext cx="347663" cy="26551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 bwMode="auto">
          <a:xfrm>
            <a:off x="2522740" y="4276847"/>
            <a:ext cx="469223" cy="21544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1257300" algn="ctr"/>
                <a:tab pos="1773238" algn="ctr"/>
                <a:tab pos="2289175" algn="ctr"/>
                <a:tab pos="2798763" algn="ctr"/>
                <a:tab pos="3254375" algn="ctr"/>
                <a:tab pos="3770313" algn="ctr"/>
              </a:tabLst>
            </a:pPr>
            <a:r>
              <a:rPr lang="en-US" sz="1400" dirty="0" smtClean="0">
                <a:latin typeface="Franklin Gothic Medium"/>
                <a:cs typeface="Franklin Gothic Medium"/>
              </a:rPr>
              <a:t>2009</a:t>
            </a:r>
            <a:endParaRPr lang="en-US" dirty="0" smtClean="0">
              <a:latin typeface="Franklin Gothic Medium"/>
              <a:cs typeface="Franklin Gothic Medium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3190044" y="4276847"/>
            <a:ext cx="469223" cy="21544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1257300" algn="ctr"/>
                <a:tab pos="1773238" algn="ctr"/>
                <a:tab pos="2289175" algn="ctr"/>
                <a:tab pos="2798763" algn="ctr"/>
                <a:tab pos="3254375" algn="ctr"/>
                <a:tab pos="3770313" algn="ctr"/>
              </a:tabLst>
            </a:pPr>
            <a:r>
              <a:rPr lang="en-US" sz="1400" dirty="0" smtClean="0">
                <a:latin typeface="Franklin Gothic Medium"/>
                <a:cs typeface="Franklin Gothic Medium"/>
              </a:rPr>
              <a:t>2010</a:t>
            </a:r>
            <a:endParaRPr lang="en-US" dirty="0" smtClean="0">
              <a:latin typeface="Franklin Gothic Medium"/>
              <a:cs typeface="Franklin Gothic Medium"/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3857348" y="4276847"/>
            <a:ext cx="469223" cy="21544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1257300" algn="ctr"/>
                <a:tab pos="1773238" algn="ctr"/>
                <a:tab pos="2289175" algn="ctr"/>
                <a:tab pos="2798763" algn="ctr"/>
                <a:tab pos="3254375" algn="ctr"/>
                <a:tab pos="3770313" algn="ctr"/>
              </a:tabLst>
            </a:pPr>
            <a:r>
              <a:rPr lang="en-US" sz="1400" dirty="0" smtClean="0">
                <a:latin typeface="Franklin Gothic Medium"/>
                <a:cs typeface="Franklin Gothic Medium"/>
              </a:rPr>
              <a:t>2011</a:t>
            </a:r>
            <a:endParaRPr lang="en-US" dirty="0" smtClean="0">
              <a:latin typeface="Franklin Gothic Medium"/>
              <a:cs typeface="Franklin Gothic Medium"/>
            </a:endParaRPr>
          </a:p>
        </p:txBody>
      </p:sp>
      <p:sp>
        <p:nvSpPr>
          <p:cNvPr id="81" name="TextBox 80"/>
          <p:cNvSpPr txBox="1"/>
          <p:nvPr/>
        </p:nvSpPr>
        <p:spPr bwMode="auto">
          <a:xfrm>
            <a:off x="4524652" y="4276847"/>
            <a:ext cx="469223" cy="21544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1257300" algn="ctr"/>
                <a:tab pos="1773238" algn="ctr"/>
                <a:tab pos="2289175" algn="ctr"/>
                <a:tab pos="2798763" algn="ctr"/>
                <a:tab pos="3254375" algn="ctr"/>
                <a:tab pos="3770313" algn="ctr"/>
              </a:tabLst>
            </a:pPr>
            <a:r>
              <a:rPr lang="en-US" sz="1400" dirty="0" smtClean="0">
                <a:latin typeface="Franklin Gothic Medium"/>
                <a:cs typeface="Franklin Gothic Medium"/>
              </a:rPr>
              <a:t>2012</a:t>
            </a:r>
            <a:endParaRPr lang="en-US" dirty="0" smtClean="0">
              <a:latin typeface="Franklin Gothic Medium"/>
              <a:cs typeface="Franklin Gothic Medium"/>
            </a:endParaRPr>
          </a:p>
        </p:txBody>
      </p:sp>
      <p:sp>
        <p:nvSpPr>
          <p:cNvPr id="82" name="TextBox 81"/>
          <p:cNvSpPr txBox="1"/>
          <p:nvPr/>
        </p:nvSpPr>
        <p:spPr bwMode="auto">
          <a:xfrm>
            <a:off x="5191957" y="4276847"/>
            <a:ext cx="469223" cy="21544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1257300" algn="ctr"/>
                <a:tab pos="1773238" algn="ctr"/>
                <a:tab pos="2289175" algn="ctr"/>
                <a:tab pos="2798763" algn="ctr"/>
                <a:tab pos="3254375" algn="ctr"/>
                <a:tab pos="3770313" algn="ctr"/>
              </a:tabLst>
            </a:pPr>
            <a:r>
              <a:rPr lang="en-US" sz="1400" dirty="0" smtClean="0">
                <a:latin typeface="Franklin Gothic Medium"/>
                <a:cs typeface="Franklin Gothic Medium"/>
              </a:rPr>
              <a:t>2013</a:t>
            </a:r>
            <a:endParaRPr lang="en-US" dirty="0" smtClean="0">
              <a:latin typeface="Franklin Gothic Medium"/>
              <a:cs typeface="Franklin Gothic Medium"/>
            </a:endParaRPr>
          </a:p>
        </p:txBody>
      </p:sp>
      <p:pic>
        <p:nvPicPr>
          <p:cNvPr id="5" name="Picture 4" descr="arrow_up_and_righ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1358145"/>
            <a:ext cx="4199213" cy="2745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735" y="872044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 sz="1100" b="1" i="0" u="none" strike="noStrike" kern="1200" baseline="0">
                <a:solidFill>
                  <a:prstClr val="black"/>
                </a:solidFill>
                <a:latin typeface="Franklin Gothic Medium"/>
                <a:ea typeface="+mn-ea"/>
                <a:cs typeface="Franklin Gothic Medium"/>
              </a:defRPr>
            </a:pPr>
            <a:r>
              <a:rPr lang="en-US" sz="2000" dirty="0"/>
              <a:t>Exponential Growth of x86 Performance</a:t>
            </a:r>
          </a:p>
        </p:txBody>
      </p:sp>
      <p:sp>
        <p:nvSpPr>
          <p:cNvPr id="83" name="TextBox 82"/>
          <p:cNvSpPr txBox="1"/>
          <p:nvPr/>
        </p:nvSpPr>
        <p:spPr bwMode="auto">
          <a:xfrm>
            <a:off x="842390" y="4454582"/>
            <a:ext cx="535707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1262063" algn="ctr"/>
                <a:tab pos="1947863" algn="ctr"/>
                <a:tab pos="2573338" algn="ctr"/>
                <a:tab pos="3548063" algn="ctr"/>
                <a:tab pos="4572000" algn="ctr"/>
              </a:tabLst>
            </a:pPr>
            <a:r>
              <a:rPr lang="en-US" sz="1200" dirty="0" smtClean="0">
                <a:latin typeface="Franklin Gothic Medium"/>
                <a:cs typeface="Franklin Gothic Medium"/>
              </a:rPr>
              <a:t>Platform	</a:t>
            </a:r>
            <a:r>
              <a:rPr lang="en-US" sz="1050" dirty="0" err="1" smtClean="0">
                <a:latin typeface="Franklin Gothic Medium"/>
                <a:cs typeface="Franklin Gothic Medium"/>
              </a:rPr>
              <a:t>Harpertown</a:t>
            </a:r>
            <a:r>
              <a:rPr lang="en-US" sz="1050" dirty="0" smtClean="0">
                <a:latin typeface="Franklin Gothic Medium"/>
                <a:cs typeface="Franklin Gothic Medium"/>
              </a:rPr>
              <a:t>	Nehalem</a:t>
            </a:r>
            <a:r>
              <a:rPr lang="en-US" sz="1050" dirty="0">
                <a:latin typeface="Franklin Gothic Medium"/>
                <a:cs typeface="Franklin Gothic Medium"/>
              </a:rPr>
              <a:t>	</a:t>
            </a:r>
            <a:r>
              <a:rPr lang="en-US" sz="1050" dirty="0" err="1" smtClean="0">
                <a:latin typeface="Franklin Gothic Medium"/>
                <a:cs typeface="Franklin Gothic Medium"/>
              </a:rPr>
              <a:t>Westmere</a:t>
            </a:r>
            <a:r>
              <a:rPr lang="en-US" sz="1050" dirty="0" smtClean="0">
                <a:latin typeface="Franklin Gothic Medium"/>
                <a:cs typeface="Franklin Gothic Medium"/>
              </a:rPr>
              <a:t>	Sandy </a:t>
            </a:r>
            <a:r>
              <a:rPr lang="en-US" sz="1050" dirty="0">
                <a:latin typeface="Franklin Gothic Medium"/>
                <a:cs typeface="Franklin Gothic Medium"/>
              </a:rPr>
              <a:t>Bridge	 </a:t>
            </a:r>
            <a:r>
              <a:rPr lang="en-US" sz="1050" dirty="0" err="1" smtClean="0">
                <a:latin typeface="Franklin Gothic Medium"/>
                <a:cs typeface="Franklin Gothic Medium"/>
              </a:rPr>
              <a:t>Ivytown</a:t>
            </a:r>
            <a:endParaRPr lang="en-US" sz="1050" dirty="0" smtClean="0">
              <a:latin typeface="Franklin Gothic Medium"/>
              <a:cs typeface="Franklin Gothic Medium"/>
            </a:endParaRPr>
          </a:p>
          <a:p>
            <a:pPr>
              <a:tabLst>
                <a:tab pos="1257300" algn="ctr"/>
                <a:tab pos="1773238" algn="ctr"/>
                <a:tab pos="2289175" algn="ctr"/>
                <a:tab pos="2798763" algn="ctr"/>
                <a:tab pos="3254375" algn="ctr"/>
                <a:tab pos="3770313" algn="ctr"/>
                <a:tab pos="4572000" algn="ctr"/>
              </a:tabLst>
            </a:pPr>
            <a:r>
              <a:rPr lang="en-US" sz="1200" dirty="0" smtClean="0">
                <a:latin typeface="Franklin Gothic Medium"/>
                <a:cs typeface="Franklin Gothic Medium"/>
              </a:rPr>
              <a:t>Total Cores</a:t>
            </a:r>
            <a:r>
              <a:rPr lang="en-US" sz="1100" dirty="0" smtClean="0">
                <a:latin typeface="Franklin Gothic Medium"/>
                <a:cs typeface="Franklin Gothic Medium"/>
              </a:rPr>
              <a:t>	</a:t>
            </a:r>
            <a:r>
              <a:rPr lang="en-US" sz="1000" dirty="0" smtClean="0">
                <a:latin typeface="Franklin Gothic Medium"/>
                <a:cs typeface="Franklin Gothic Medium"/>
              </a:rPr>
              <a:t>8	       8	                 12	                  8	         16	  20</a:t>
            </a:r>
          </a:p>
        </p:txBody>
      </p:sp>
    </p:spTree>
    <p:extLst>
      <p:ext uri="{BB962C8B-B14F-4D97-AF65-F5344CB8AC3E}">
        <p14:creationId xmlns:p14="http://schemas.microsoft.com/office/powerpoint/2010/main" val="332369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7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63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39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9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62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77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dn_layer_story_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30" y="1856875"/>
            <a:ext cx="3159255" cy="224702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IT and Networks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0533" y="6502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4911682" y="2518015"/>
            <a:ext cx="578685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Franklin Gothic Medium"/>
                <a:cs typeface="Franklin Gothic Medium"/>
              </a:rPr>
              <a:t>SDN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4931346" y="1915581"/>
            <a:ext cx="230832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latin typeface="Franklin Gothic Medium"/>
                <a:cs typeface="Franklin Gothic Medium"/>
              </a:rPr>
              <a:t>IT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4903868" y="3152445"/>
            <a:ext cx="1375827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latin typeface="Franklin Gothic Medium"/>
                <a:cs typeface="Franklin Gothic Medium"/>
              </a:rPr>
              <a:t>NETWORK</a:t>
            </a:r>
          </a:p>
        </p:txBody>
      </p:sp>
      <p:pic>
        <p:nvPicPr>
          <p:cNvPr id="9" name="Picture 8" descr="sdn_layer_story_top_cover_for_bt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26" y="1240011"/>
            <a:ext cx="3535688" cy="2077936"/>
          </a:xfrm>
          <a:prstGeom prst="rect">
            <a:avLst/>
          </a:prstGeom>
        </p:spPr>
      </p:pic>
      <p:pic>
        <p:nvPicPr>
          <p:cNvPr id="10" name="Picture 9" descr="sdn_layer_story_midd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82" y="1351649"/>
            <a:ext cx="2928809" cy="2299526"/>
          </a:xfrm>
          <a:prstGeom prst="rect">
            <a:avLst/>
          </a:prstGeom>
        </p:spPr>
      </p:pic>
      <p:pic>
        <p:nvPicPr>
          <p:cNvPr id="8" name="Picture 7" descr="sdn_layer_story_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30" y="1090082"/>
            <a:ext cx="3159255" cy="22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45786E-7 L 0.07951 3.45786E-7 " pathEditMode="relative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4426 0 " pathEditMode="relative" ptsTypes="AA">
                                      <p:cBhvr>
                                        <p:cTn id="14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45786E-7 L 0.07951 3.45786E-7 " pathEditMode="relative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4426 0 " pathEditMode="relative" ptsTypes="AA">
                                      <p:cBhvr>
                                        <p:cTn id="25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05341E-6 L 0.07968 3.05341E-6 " pathEditMode="relative" ptsTypes="AA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4443 0 " pathEditMode="relative" ptsTypes="AA">
                                      <p:cBhvr>
                                        <p:cTn id="3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2" grpId="0"/>
      <p:bldP spid="22" grpId="1"/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onnect_clouds_bg.png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42" y="1105478"/>
            <a:ext cx="6596127" cy="1861702"/>
          </a:xfrm>
          <a:prstGeom prst="rect">
            <a:avLst/>
          </a:prstGeom>
        </p:spPr>
      </p:pic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1687640" y="1451376"/>
            <a:ext cx="5900672" cy="1206499"/>
          </a:xfrm>
          <a:custGeom>
            <a:avLst/>
            <a:gdLst>
              <a:gd name="T0" fmla="*/ 8735 w 23292"/>
              <a:gd name="T1" fmla="*/ 4762 h 4763"/>
              <a:gd name="T2" fmla="*/ 1015 w 23292"/>
              <a:gd name="T3" fmla="*/ 4753 h 4763"/>
              <a:gd name="T4" fmla="*/ 688 w 23292"/>
              <a:gd name="T5" fmla="*/ 4656 h 4763"/>
              <a:gd name="T6" fmla="*/ 494 w 23292"/>
              <a:gd name="T7" fmla="*/ 4550 h 4763"/>
              <a:gd name="T8" fmla="*/ 326 w 23292"/>
              <a:gd name="T9" fmla="*/ 4409 h 4763"/>
              <a:gd name="T10" fmla="*/ 132 w 23292"/>
              <a:gd name="T11" fmla="*/ 4143 h 4763"/>
              <a:gd name="T12" fmla="*/ 53 w 23292"/>
              <a:gd name="T13" fmla="*/ 3940 h 4763"/>
              <a:gd name="T14" fmla="*/ 0 w 23292"/>
              <a:gd name="T15" fmla="*/ 3604 h 4763"/>
              <a:gd name="T16" fmla="*/ 18 w 23292"/>
              <a:gd name="T17" fmla="*/ 3375 h 4763"/>
              <a:gd name="T18" fmla="*/ 88 w 23292"/>
              <a:gd name="T19" fmla="*/ 3163 h 4763"/>
              <a:gd name="T20" fmla="*/ 256 w 23292"/>
              <a:gd name="T21" fmla="*/ 2880 h 4763"/>
              <a:gd name="T22" fmla="*/ 406 w 23292"/>
              <a:gd name="T23" fmla="*/ 2730 h 4763"/>
              <a:gd name="T24" fmla="*/ 688 w 23292"/>
              <a:gd name="T25" fmla="*/ 2562 h 4763"/>
              <a:gd name="T26" fmla="*/ 979 w 23292"/>
              <a:gd name="T27" fmla="*/ 2482 h 4763"/>
              <a:gd name="T28" fmla="*/ 1006 w 23292"/>
              <a:gd name="T29" fmla="*/ 2411 h 4763"/>
              <a:gd name="T30" fmla="*/ 1235 w 23292"/>
              <a:gd name="T31" fmla="*/ 2032 h 4763"/>
              <a:gd name="T32" fmla="*/ 1447 w 23292"/>
              <a:gd name="T33" fmla="*/ 1820 h 4763"/>
              <a:gd name="T34" fmla="*/ 1835 w 23292"/>
              <a:gd name="T35" fmla="*/ 1582 h 4763"/>
              <a:gd name="T36" fmla="*/ 2047 w 23292"/>
              <a:gd name="T37" fmla="*/ 1511 h 4763"/>
              <a:gd name="T38" fmla="*/ 2267 w 23292"/>
              <a:gd name="T39" fmla="*/ 1476 h 4763"/>
              <a:gd name="T40" fmla="*/ 2488 w 23292"/>
              <a:gd name="T41" fmla="*/ 1122 h 4763"/>
              <a:gd name="T42" fmla="*/ 2691 w 23292"/>
              <a:gd name="T43" fmla="*/ 928 h 4763"/>
              <a:gd name="T44" fmla="*/ 3061 w 23292"/>
              <a:gd name="T45" fmla="*/ 698 h 4763"/>
              <a:gd name="T46" fmla="*/ 3353 w 23292"/>
              <a:gd name="T47" fmla="*/ 610 h 4763"/>
              <a:gd name="T48" fmla="*/ 3653 w 23292"/>
              <a:gd name="T49" fmla="*/ 574 h 4763"/>
              <a:gd name="T50" fmla="*/ 3917 w 23292"/>
              <a:gd name="T51" fmla="*/ 486 h 4763"/>
              <a:gd name="T52" fmla="*/ 4270 w 23292"/>
              <a:gd name="T53" fmla="*/ 247 h 4763"/>
              <a:gd name="T54" fmla="*/ 4500 w 23292"/>
              <a:gd name="T55" fmla="*/ 141 h 4763"/>
              <a:gd name="T56" fmla="*/ 4738 w 23292"/>
              <a:gd name="T57" fmla="*/ 62 h 4763"/>
              <a:gd name="T58" fmla="*/ 5126 w 23292"/>
              <a:gd name="T59" fmla="*/ 9 h 4763"/>
              <a:gd name="T60" fmla="*/ 19206 w 23292"/>
              <a:gd name="T61" fmla="*/ 0 h 4763"/>
              <a:gd name="T62" fmla="*/ 19612 w 23292"/>
              <a:gd name="T63" fmla="*/ 44 h 4763"/>
              <a:gd name="T64" fmla="*/ 20009 w 23292"/>
              <a:gd name="T65" fmla="*/ 159 h 4763"/>
              <a:gd name="T66" fmla="*/ 20521 w 23292"/>
              <a:gd name="T67" fmla="*/ 468 h 4763"/>
              <a:gd name="T68" fmla="*/ 20803 w 23292"/>
              <a:gd name="T69" fmla="*/ 742 h 4763"/>
              <a:gd name="T70" fmla="*/ 21121 w 23292"/>
              <a:gd name="T71" fmla="*/ 1246 h 4763"/>
              <a:gd name="T72" fmla="*/ 21226 w 23292"/>
              <a:gd name="T73" fmla="*/ 1555 h 4763"/>
              <a:gd name="T74" fmla="*/ 21315 w 23292"/>
              <a:gd name="T75" fmla="*/ 1591 h 4763"/>
              <a:gd name="T76" fmla="*/ 21694 w 23292"/>
              <a:gd name="T77" fmla="*/ 1820 h 4763"/>
              <a:gd name="T78" fmla="*/ 21906 w 23292"/>
              <a:gd name="T79" fmla="*/ 2032 h 4763"/>
              <a:gd name="T80" fmla="*/ 22144 w 23292"/>
              <a:gd name="T81" fmla="*/ 2411 h 4763"/>
              <a:gd name="T82" fmla="*/ 22206 w 23292"/>
              <a:gd name="T83" fmla="*/ 2597 h 4763"/>
              <a:gd name="T84" fmla="*/ 22250 w 23292"/>
              <a:gd name="T85" fmla="*/ 2774 h 4763"/>
              <a:gd name="T86" fmla="*/ 22541 w 23292"/>
              <a:gd name="T87" fmla="*/ 2959 h 4763"/>
              <a:gd name="T88" fmla="*/ 22885 w 23292"/>
              <a:gd name="T89" fmla="*/ 3286 h 4763"/>
              <a:gd name="T90" fmla="*/ 23053 w 23292"/>
              <a:gd name="T91" fmla="*/ 3507 h 4763"/>
              <a:gd name="T92" fmla="*/ 23203 w 23292"/>
              <a:gd name="T93" fmla="*/ 3790 h 4763"/>
              <a:gd name="T94" fmla="*/ 23273 w 23292"/>
              <a:gd name="T95" fmla="*/ 3984 h 4763"/>
              <a:gd name="T96" fmla="*/ 23291 w 23292"/>
              <a:gd name="T97" fmla="*/ 4196 h 4763"/>
              <a:gd name="T98" fmla="*/ 23238 w 23292"/>
              <a:gd name="T99" fmla="*/ 4400 h 4763"/>
              <a:gd name="T100" fmla="*/ 23167 w 23292"/>
              <a:gd name="T101" fmla="*/ 4515 h 4763"/>
              <a:gd name="T102" fmla="*/ 23017 w 23292"/>
              <a:gd name="T103" fmla="*/ 4656 h 4763"/>
              <a:gd name="T104" fmla="*/ 22832 w 23292"/>
              <a:gd name="T105" fmla="*/ 4744 h 4763"/>
              <a:gd name="T106" fmla="*/ 15077 w 23292"/>
              <a:gd name="T107" fmla="*/ 4762 h 4763"/>
              <a:gd name="T108" fmla="*/ 15051 w 23292"/>
              <a:gd name="T109" fmla="*/ 4753 h 4763"/>
              <a:gd name="T110" fmla="*/ 8770 w 23292"/>
              <a:gd name="T111" fmla="*/ 4762 h 4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3292" h="4763">
                <a:moveTo>
                  <a:pt x="8752" y="4762"/>
                </a:moveTo>
                <a:lnTo>
                  <a:pt x="8752" y="4762"/>
                </a:lnTo>
                <a:lnTo>
                  <a:pt x="8735" y="4762"/>
                </a:lnTo>
                <a:lnTo>
                  <a:pt x="1129" y="4762"/>
                </a:lnTo>
                <a:lnTo>
                  <a:pt x="1129" y="4762"/>
                </a:lnTo>
                <a:lnTo>
                  <a:pt x="1015" y="4753"/>
                </a:lnTo>
                <a:lnTo>
                  <a:pt x="900" y="4735"/>
                </a:lnTo>
                <a:lnTo>
                  <a:pt x="794" y="4700"/>
                </a:lnTo>
                <a:lnTo>
                  <a:pt x="688" y="4656"/>
                </a:lnTo>
                <a:lnTo>
                  <a:pt x="688" y="4656"/>
                </a:lnTo>
                <a:lnTo>
                  <a:pt x="591" y="4612"/>
                </a:lnTo>
                <a:lnTo>
                  <a:pt x="494" y="4550"/>
                </a:lnTo>
                <a:lnTo>
                  <a:pt x="406" y="4479"/>
                </a:lnTo>
                <a:lnTo>
                  <a:pt x="326" y="4409"/>
                </a:lnTo>
                <a:lnTo>
                  <a:pt x="326" y="4409"/>
                </a:lnTo>
                <a:lnTo>
                  <a:pt x="256" y="4329"/>
                </a:lnTo>
                <a:lnTo>
                  <a:pt x="194" y="4232"/>
                </a:lnTo>
                <a:lnTo>
                  <a:pt x="132" y="4143"/>
                </a:lnTo>
                <a:lnTo>
                  <a:pt x="88" y="4046"/>
                </a:lnTo>
                <a:lnTo>
                  <a:pt x="88" y="4046"/>
                </a:lnTo>
                <a:lnTo>
                  <a:pt x="53" y="3940"/>
                </a:lnTo>
                <a:lnTo>
                  <a:pt x="18" y="3825"/>
                </a:lnTo>
                <a:lnTo>
                  <a:pt x="0" y="3710"/>
                </a:lnTo>
                <a:lnTo>
                  <a:pt x="0" y="3604"/>
                </a:lnTo>
                <a:lnTo>
                  <a:pt x="0" y="3604"/>
                </a:lnTo>
                <a:lnTo>
                  <a:pt x="0" y="3490"/>
                </a:lnTo>
                <a:lnTo>
                  <a:pt x="18" y="3375"/>
                </a:lnTo>
                <a:lnTo>
                  <a:pt x="53" y="3269"/>
                </a:lnTo>
                <a:lnTo>
                  <a:pt x="88" y="3163"/>
                </a:lnTo>
                <a:lnTo>
                  <a:pt x="88" y="3163"/>
                </a:lnTo>
                <a:lnTo>
                  <a:pt x="132" y="3065"/>
                </a:lnTo>
                <a:lnTo>
                  <a:pt x="194" y="2968"/>
                </a:lnTo>
                <a:lnTo>
                  <a:pt x="256" y="2880"/>
                </a:lnTo>
                <a:lnTo>
                  <a:pt x="326" y="2800"/>
                </a:lnTo>
                <a:lnTo>
                  <a:pt x="326" y="2800"/>
                </a:lnTo>
                <a:lnTo>
                  <a:pt x="406" y="2730"/>
                </a:lnTo>
                <a:lnTo>
                  <a:pt x="494" y="2659"/>
                </a:lnTo>
                <a:lnTo>
                  <a:pt x="591" y="2606"/>
                </a:lnTo>
                <a:lnTo>
                  <a:pt x="688" y="2562"/>
                </a:lnTo>
                <a:lnTo>
                  <a:pt x="688" y="2562"/>
                </a:lnTo>
                <a:lnTo>
                  <a:pt x="829" y="2509"/>
                </a:lnTo>
                <a:lnTo>
                  <a:pt x="979" y="2482"/>
                </a:lnTo>
                <a:lnTo>
                  <a:pt x="979" y="2482"/>
                </a:lnTo>
                <a:lnTo>
                  <a:pt x="1006" y="2411"/>
                </a:lnTo>
                <a:lnTo>
                  <a:pt x="1006" y="2411"/>
                </a:lnTo>
                <a:lnTo>
                  <a:pt x="1068" y="2280"/>
                </a:lnTo>
                <a:lnTo>
                  <a:pt x="1147" y="2156"/>
                </a:lnTo>
                <a:lnTo>
                  <a:pt x="1235" y="2032"/>
                </a:lnTo>
                <a:lnTo>
                  <a:pt x="1341" y="1918"/>
                </a:lnTo>
                <a:lnTo>
                  <a:pt x="1341" y="1918"/>
                </a:lnTo>
                <a:lnTo>
                  <a:pt x="1447" y="1820"/>
                </a:lnTo>
                <a:lnTo>
                  <a:pt x="1570" y="1732"/>
                </a:lnTo>
                <a:lnTo>
                  <a:pt x="1703" y="1652"/>
                </a:lnTo>
                <a:lnTo>
                  <a:pt x="1835" y="1582"/>
                </a:lnTo>
                <a:lnTo>
                  <a:pt x="1835" y="1582"/>
                </a:lnTo>
                <a:lnTo>
                  <a:pt x="1941" y="1546"/>
                </a:lnTo>
                <a:lnTo>
                  <a:pt x="2047" y="1511"/>
                </a:lnTo>
                <a:lnTo>
                  <a:pt x="2162" y="1485"/>
                </a:lnTo>
                <a:lnTo>
                  <a:pt x="2267" y="1476"/>
                </a:lnTo>
                <a:lnTo>
                  <a:pt x="2267" y="1476"/>
                </a:lnTo>
                <a:lnTo>
                  <a:pt x="2329" y="1352"/>
                </a:lnTo>
                <a:lnTo>
                  <a:pt x="2409" y="1237"/>
                </a:lnTo>
                <a:lnTo>
                  <a:pt x="2488" y="1122"/>
                </a:lnTo>
                <a:lnTo>
                  <a:pt x="2576" y="1025"/>
                </a:lnTo>
                <a:lnTo>
                  <a:pt x="2576" y="1025"/>
                </a:lnTo>
                <a:lnTo>
                  <a:pt x="2691" y="928"/>
                </a:lnTo>
                <a:lnTo>
                  <a:pt x="2806" y="839"/>
                </a:lnTo>
                <a:lnTo>
                  <a:pt x="2929" y="760"/>
                </a:lnTo>
                <a:lnTo>
                  <a:pt x="3061" y="698"/>
                </a:lnTo>
                <a:lnTo>
                  <a:pt x="3061" y="698"/>
                </a:lnTo>
                <a:lnTo>
                  <a:pt x="3203" y="645"/>
                </a:lnTo>
                <a:lnTo>
                  <a:pt x="3353" y="610"/>
                </a:lnTo>
                <a:lnTo>
                  <a:pt x="3503" y="583"/>
                </a:lnTo>
                <a:lnTo>
                  <a:pt x="3653" y="574"/>
                </a:lnTo>
                <a:lnTo>
                  <a:pt x="3653" y="574"/>
                </a:lnTo>
                <a:lnTo>
                  <a:pt x="3811" y="583"/>
                </a:lnTo>
                <a:lnTo>
                  <a:pt x="3811" y="583"/>
                </a:lnTo>
                <a:lnTo>
                  <a:pt x="3917" y="486"/>
                </a:lnTo>
                <a:lnTo>
                  <a:pt x="4023" y="398"/>
                </a:lnTo>
                <a:lnTo>
                  <a:pt x="4147" y="318"/>
                </a:lnTo>
                <a:lnTo>
                  <a:pt x="4270" y="247"/>
                </a:lnTo>
                <a:lnTo>
                  <a:pt x="4270" y="247"/>
                </a:lnTo>
                <a:lnTo>
                  <a:pt x="4376" y="194"/>
                </a:lnTo>
                <a:lnTo>
                  <a:pt x="4500" y="141"/>
                </a:lnTo>
                <a:lnTo>
                  <a:pt x="4614" y="97"/>
                </a:lnTo>
                <a:lnTo>
                  <a:pt x="4738" y="62"/>
                </a:lnTo>
                <a:lnTo>
                  <a:pt x="4738" y="62"/>
                </a:lnTo>
                <a:lnTo>
                  <a:pt x="4870" y="35"/>
                </a:lnTo>
                <a:lnTo>
                  <a:pt x="4994" y="18"/>
                </a:lnTo>
                <a:lnTo>
                  <a:pt x="5126" y="9"/>
                </a:lnTo>
                <a:lnTo>
                  <a:pt x="5258" y="0"/>
                </a:lnTo>
                <a:lnTo>
                  <a:pt x="5258" y="0"/>
                </a:lnTo>
                <a:lnTo>
                  <a:pt x="19206" y="0"/>
                </a:lnTo>
                <a:lnTo>
                  <a:pt x="19206" y="0"/>
                </a:lnTo>
                <a:lnTo>
                  <a:pt x="19409" y="9"/>
                </a:lnTo>
                <a:lnTo>
                  <a:pt x="19612" y="44"/>
                </a:lnTo>
                <a:lnTo>
                  <a:pt x="19815" y="88"/>
                </a:lnTo>
                <a:lnTo>
                  <a:pt x="20009" y="159"/>
                </a:lnTo>
                <a:lnTo>
                  <a:pt x="20009" y="159"/>
                </a:lnTo>
                <a:lnTo>
                  <a:pt x="20185" y="247"/>
                </a:lnTo>
                <a:lnTo>
                  <a:pt x="20362" y="345"/>
                </a:lnTo>
                <a:lnTo>
                  <a:pt x="20521" y="468"/>
                </a:lnTo>
                <a:lnTo>
                  <a:pt x="20671" y="601"/>
                </a:lnTo>
                <a:lnTo>
                  <a:pt x="20671" y="601"/>
                </a:lnTo>
                <a:lnTo>
                  <a:pt x="20803" y="742"/>
                </a:lnTo>
                <a:lnTo>
                  <a:pt x="20927" y="901"/>
                </a:lnTo>
                <a:lnTo>
                  <a:pt x="21032" y="1069"/>
                </a:lnTo>
                <a:lnTo>
                  <a:pt x="21121" y="1246"/>
                </a:lnTo>
                <a:lnTo>
                  <a:pt x="21121" y="1246"/>
                </a:lnTo>
                <a:lnTo>
                  <a:pt x="21182" y="1396"/>
                </a:lnTo>
                <a:lnTo>
                  <a:pt x="21226" y="1555"/>
                </a:lnTo>
                <a:lnTo>
                  <a:pt x="21226" y="1555"/>
                </a:lnTo>
                <a:lnTo>
                  <a:pt x="21315" y="1591"/>
                </a:lnTo>
                <a:lnTo>
                  <a:pt x="21315" y="1591"/>
                </a:lnTo>
                <a:lnTo>
                  <a:pt x="21447" y="1652"/>
                </a:lnTo>
                <a:lnTo>
                  <a:pt x="21579" y="1732"/>
                </a:lnTo>
                <a:lnTo>
                  <a:pt x="21694" y="1820"/>
                </a:lnTo>
                <a:lnTo>
                  <a:pt x="21809" y="1918"/>
                </a:lnTo>
                <a:lnTo>
                  <a:pt x="21809" y="1918"/>
                </a:lnTo>
                <a:lnTo>
                  <a:pt x="21906" y="2032"/>
                </a:lnTo>
                <a:lnTo>
                  <a:pt x="22003" y="2156"/>
                </a:lnTo>
                <a:lnTo>
                  <a:pt x="22073" y="2280"/>
                </a:lnTo>
                <a:lnTo>
                  <a:pt x="22144" y="2411"/>
                </a:lnTo>
                <a:lnTo>
                  <a:pt x="22144" y="2411"/>
                </a:lnTo>
                <a:lnTo>
                  <a:pt x="22179" y="2500"/>
                </a:lnTo>
                <a:lnTo>
                  <a:pt x="22206" y="2597"/>
                </a:lnTo>
                <a:lnTo>
                  <a:pt x="22232" y="2685"/>
                </a:lnTo>
                <a:lnTo>
                  <a:pt x="22250" y="2774"/>
                </a:lnTo>
                <a:lnTo>
                  <a:pt x="22250" y="2774"/>
                </a:lnTo>
                <a:lnTo>
                  <a:pt x="22400" y="2862"/>
                </a:lnTo>
                <a:lnTo>
                  <a:pt x="22541" y="2959"/>
                </a:lnTo>
                <a:lnTo>
                  <a:pt x="22541" y="2959"/>
                </a:lnTo>
                <a:lnTo>
                  <a:pt x="22665" y="3065"/>
                </a:lnTo>
                <a:lnTo>
                  <a:pt x="22779" y="3171"/>
                </a:lnTo>
                <a:lnTo>
                  <a:pt x="22885" y="3286"/>
                </a:lnTo>
                <a:lnTo>
                  <a:pt x="22982" y="3401"/>
                </a:lnTo>
                <a:lnTo>
                  <a:pt x="22982" y="3401"/>
                </a:lnTo>
                <a:lnTo>
                  <a:pt x="23053" y="3507"/>
                </a:lnTo>
                <a:lnTo>
                  <a:pt x="23115" y="3613"/>
                </a:lnTo>
                <a:lnTo>
                  <a:pt x="23167" y="3702"/>
                </a:lnTo>
                <a:lnTo>
                  <a:pt x="23203" y="3790"/>
                </a:lnTo>
                <a:lnTo>
                  <a:pt x="23256" y="3914"/>
                </a:lnTo>
                <a:lnTo>
                  <a:pt x="23273" y="3984"/>
                </a:lnTo>
                <a:lnTo>
                  <a:pt x="23273" y="3984"/>
                </a:lnTo>
                <a:lnTo>
                  <a:pt x="23291" y="4055"/>
                </a:lnTo>
                <a:lnTo>
                  <a:pt x="23291" y="4126"/>
                </a:lnTo>
                <a:lnTo>
                  <a:pt x="23291" y="4196"/>
                </a:lnTo>
                <a:lnTo>
                  <a:pt x="23282" y="4267"/>
                </a:lnTo>
                <a:lnTo>
                  <a:pt x="23265" y="4329"/>
                </a:lnTo>
                <a:lnTo>
                  <a:pt x="23238" y="4400"/>
                </a:lnTo>
                <a:lnTo>
                  <a:pt x="23203" y="4462"/>
                </a:lnTo>
                <a:lnTo>
                  <a:pt x="23167" y="4515"/>
                </a:lnTo>
                <a:lnTo>
                  <a:pt x="23167" y="4515"/>
                </a:lnTo>
                <a:lnTo>
                  <a:pt x="23123" y="4568"/>
                </a:lnTo>
                <a:lnTo>
                  <a:pt x="23070" y="4612"/>
                </a:lnTo>
                <a:lnTo>
                  <a:pt x="23017" y="4656"/>
                </a:lnTo>
                <a:lnTo>
                  <a:pt x="22956" y="4691"/>
                </a:lnTo>
                <a:lnTo>
                  <a:pt x="22903" y="4727"/>
                </a:lnTo>
                <a:lnTo>
                  <a:pt x="22832" y="4744"/>
                </a:lnTo>
                <a:lnTo>
                  <a:pt x="22770" y="4753"/>
                </a:lnTo>
                <a:lnTo>
                  <a:pt x="22700" y="4762"/>
                </a:lnTo>
                <a:lnTo>
                  <a:pt x="15077" y="4762"/>
                </a:lnTo>
                <a:lnTo>
                  <a:pt x="15077" y="4744"/>
                </a:lnTo>
                <a:lnTo>
                  <a:pt x="15077" y="4744"/>
                </a:lnTo>
                <a:lnTo>
                  <a:pt x="15051" y="4753"/>
                </a:lnTo>
                <a:lnTo>
                  <a:pt x="15051" y="4753"/>
                </a:lnTo>
                <a:lnTo>
                  <a:pt x="15033" y="4762"/>
                </a:lnTo>
                <a:lnTo>
                  <a:pt x="8770" y="4762"/>
                </a:lnTo>
                <a:lnTo>
                  <a:pt x="8770" y="4762"/>
                </a:lnTo>
                <a:lnTo>
                  <a:pt x="8752" y="4762"/>
                </a:lnTo>
              </a:path>
            </a:pathLst>
          </a:custGeom>
          <a:noFill/>
          <a:ln w="12700" cmpd="sng">
            <a:solidFill>
              <a:schemeClr val="tx2"/>
            </a:solidFill>
            <a:prstDash val="dash"/>
          </a:ln>
          <a:effectLst/>
          <a:extLst/>
        </p:spPr>
        <p:txBody>
          <a:bodyPr wrap="none" anchor="ctr"/>
          <a:lstStyle/>
          <a:p>
            <a:endParaRPr lang="en-US" kern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Evolving Cloud Services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 bwMode="auto">
          <a:xfrm>
            <a:off x="2070534" y="2958392"/>
            <a:ext cx="1934778" cy="92333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 marL="169863" indent="-169863">
              <a:buClr>
                <a:schemeClr val="bg2"/>
              </a:buClr>
              <a:buFont typeface="Wingdings" charset="2"/>
              <a:buChar char="§"/>
            </a:pPr>
            <a:r>
              <a:rPr lang="en-US" sz="2000" dirty="0" smtClean="0"/>
              <a:t>Basic</a:t>
            </a:r>
          </a:p>
          <a:p>
            <a:pPr marL="169863" indent="-169863">
              <a:buClr>
                <a:schemeClr val="bg2"/>
              </a:buClr>
              <a:buFont typeface="Wingdings" charset="2"/>
              <a:buChar char="§"/>
            </a:pPr>
            <a:r>
              <a:rPr lang="en-US" sz="2000" dirty="0" smtClean="0"/>
              <a:t>Uniform</a:t>
            </a:r>
          </a:p>
          <a:p>
            <a:pPr marL="169863" indent="-169863">
              <a:buClr>
                <a:schemeClr val="bg2"/>
              </a:buClr>
              <a:buFont typeface="Wingdings" charset="2"/>
              <a:buChar char="§"/>
            </a:pPr>
            <a:r>
              <a:rPr lang="en-US" sz="2000" dirty="0" smtClean="0"/>
              <a:t>Low Cost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781899" y="1536192"/>
            <a:ext cx="2221968" cy="1031874"/>
            <a:chOff x="1262731" y="1356276"/>
            <a:chExt cx="2221968" cy="10318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31" y="1356276"/>
              <a:ext cx="2221968" cy="103187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1855997" y="1789554"/>
              <a:ext cx="1063470" cy="402161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SERVICES</a:t>
              </a:r>
              <a:br>
                <a:rPr lang="en-US" sz="16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CLOUD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81899" y="1536192"/>
            <a:ext cx="2223413" cy="1032545"/>
            <a:chOff x="1781899" y="1536192"/>
            <a:chExt cx="2223413" cy="10325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899" y="1536192"/>
              <a:ext cx="2223413" cy="10325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 bwMode="auto">
            <a:xfrm>
              <a:off x="2582845" y="1965552"/>
              <a:ext cx="645409" cy="40216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dirty="0" smtClean="0">
                  <a:solidFill>
                    <a:srgbClr val="000000"/>
                  </a:solidFill>
                  <a:latin typeface="+mj-lt"/>
                </a:rPr>
                <a:t>PUBLIC</a:t>
              </a:r>
              <a:br>
                <a:rPr lang="en-US" sz="1600" dirty="0" smtClean="0">
                  <a:solidFill>
                    <a:srgbClr val="000000"/>
                  </a:solidFill>
                  <a:latin typeface="+mj-lt"/>
                </a:rPr>
              </a:br>
              <a:r>
                <a:rPr lang="en-US" sz="1600" dirty="0" smtClean="0">
                  <a:solidFill>
                    <a:srgbClr val="000000"/>
                  </a:solidFill>
                  <a:latin typeface="+mj-lt"/>
                </a:rPr>
                <a:t>CLOUD</a:t>
              </a:r>
            </a:p>
          </p:txBody>
        </p:sp>
      </p:grpSp>
      <p:sp>
        <p:nvSpPr>
          <p:cNvPr id="14" name="TextBox 13"/>
          <p:cNvSpPr txBox="1"/>
          <p:nvPr/>
        </p:nvSpPr>
        <p:spPr bwMode="auto">
          <a:xfrm>
            <a:off x="5489853" y="2958392"/>
            <a:ext cx="2846998" cy="153888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marL="169863" indent="-169863">
              <a:buClr>
                <a:schemeClr val="bg2"/>
              </a:buClr>
              <a:buFont typeface="Wingdings" charset="2"/>
              <a:buChar char="§"/>
            </a:pPr>
            <a:r>
              <a:rPr lang="en-US" sz="2000" dirty="0" smtClean="0"/>
              <a:t>Rich </a:t>
            </a:r>
            <a:r>
              <a:rPr lang="en-US" sz="2000" dirty="0"/>
              <a:t>Services</a:t>
            </a:r>
          </a:p>
          <a:p>
            <a:pPr marL="169863" indent="-169863">
              <a:buClr>
                <a:schemeClr val="bg2"/>
              </a:buClr>
              <a:buFont typeface="Wingdings" charset="2"/>
              <a:buChar char="§"/>
            </a:pPr>
            <a:r>
              <a:rPr lang="en-US" sz="2000" dirty="0" smtClean="0"/>
              <a:t>Application Optimized</a:t>
            </a:r>
          </a:p>
          <a:p>
            <a:pPr marL="169863" indent="-169863">
              <a:buClr>
                <a:schemeClr val="bg2"/>
              </a:buClr>
              <a:buFont typeface="Wingdings" charset="2"/>
              <a:buChar char="§"/>
            </a:pPr>
            <a:r>
              <a:rPr lang="en-US" sz="2000" dirty="0" smtClean="0"/>
              <a:t>Public cloud architecture</a:t>
            </a:r>
            <a:endParaRPr lang="en-US" sz="2000" dirty="0"/>
          </a:p>
          <a:p>
            <a:pPr marL="169863" indent="-169863"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Enterprise Policies</a:t>
            </a:r>
          </a:p>
          <a:p>
            <a:pPr marL="169863" indent="-169863"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Increased Security</a:t>
            </a:r>
          </a:p>
        </p:txBody>
      </p:sp>
    </p:spTree>
    <p:extLst>
      <p:ext uri="{BB962C8B-B14F-4D97-AF65-F5344CB8AC3E}">
        <p14:creationId xmlns:p14="http://schemas.microsoft.com/office/powerpoint/2010/main" val="36909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5.7416E-6 L 0.38159 5.7416E-6 " pathEditMode="relative" ptsTypes="AA">
                                      <p:cBhvr>
                                        <p:cTn id="9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49239" y="4879756"/>
            <a:ext cx="4069750" cy="131349"/>
          </a:xfrm>
        </p:spPr>
        <p:txBody>
          <a:bodyPr/>
          <a:lstStyle/>
          <a:p>
            <a:r>
              <a:rPr lang="en-US" dirty="0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58791" y="4879757"/>
            <a:ext cx="211568" cy="131349"/>
          </a:xfrm>
        </p:spPr>
        <p:txBody>
          <a:bodyPr/>
          <a:lstStyle/>
          <a:p>
            <a:fld id="{DB8BB9A7-48F6-5544-BE85-4528CCD443B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Brocade Technology Direction</a:t>
            </a:r>
            <a:endParaRPr lang="en-US" dirty="0"/>
          </a:p>
        </p:txBody>
      </p:sp>
      <p:pic>
        <p:nvPicPr>
          <p:cNvPr id="5" name="Picture Placeholder 4" descr="motion interchange_mr.jp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77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008858" y="1640914"/>
            <a:ext cx="2526782" cy="1882712"/>
            <a:chOff x="472817" y="1638564"/>
            <a:chExt cx="2526782" cy="1882712"/>
          </a:xfrm>
        </p:grpSpPr>
        <p:sp>
          <p:nvSpPr>
            <p:cNvPr id="16" name="TextBox 15"/>
            <p:cNvSpPr txBox="1"/>
            <p:nvPr/>
          </p:nvSpPr>
          <p:spPr bwMode="auto">
            <a:xfrm>
              <a:off x="472817" y="3022678"/>
              <a:ext cx="2526782" cy="49859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 smtClean="0">
                  <a:latin typeface="Franklin Gothic Medium"/>
                  <a:cs typeface="Franklin Gothic Medium"/>
                </a:rPr>
                <a:t>Orchestration</a:t>
              </a:r>
            </a:p>
            <a:p>
              <a:pPr algn="ctr">
                <a:lnSpc>
                  <a:spcPct val="90000"/>
                </a:lnSpc>
              </a:pPr>
              <a:r>
                <a:rPr lang="en-US" dirty="0" err="1" smtClean="0">
                  <a:latin typeface="Franklin Gothic Medium"/>
                  <a:cs typeface="Franklin Gothic Medium"/>
                </a:rPr>
                <a:t>OpenStack</a:t>
              </a:r>
              <a:r>
                <a:rPr lang="en-US" dirty="0" smtClean="0">
                  <a:latin typeface="Franklin Gothic Medium"/>
                  <a:cs typeface="Franklin Gothic Medium"/>
                </a:rPr>
                <a:t>, </a:t>
              </a:r>
              <a:r>
                <a:rPr lang="en-US" dirty="0" err="1" smtClean="0">
                  <a:latin typeface="Franklin Gothic Medium"/>
                  <a:cs typeface="Franklin Gothic Medium"/>
                </a:rPr>
                <a:t>OpenDaylight</a:t>
              </a:r>
              <a:endParaRPr lang="en-US" dirty="0" smtClean="0">
                <a:latin typeface="Franklin Gothic Medium"/>
                <a:cs typeface="Franklin Gothic Medium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231" y="1638564"/>
              <a:ext cx="1448099" cy="13532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Brocade Technology Focus Areas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2013 Brocade Communications Systems, Inc. Company Proprietary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B8BB9A7-48F6-5544-BE85-4528CCD443BD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48607" y="1702063"/>
            <a:ext cx="2365071" cy="1821563"/>
            <a:chOff x="3293478" y="1702063"/>
            <a:chExt cx="2365071" cy="1821563"/>
          </a:xfrm>
        </p:grpSpPr>
        <p:sp>
          <p:nvSpPr>
            <p:cNvPr id="9" name="TextBox 8"/>
            <p:cNvSpPr txBox="1"/>
            <p:nvPr/>
          </p:nvSpPr>
          <p:spPr bwMode="auto">
            <a:xfrm>
              <a:off x="3293478" y="3025028"/>
              <a:ext cx="2365071" cy="49859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 smtClean="0">
                  <a:latin typeface="Franklin Gothic Medium"/>
                  <a:cs typeface="Franklin Gothic Medium"/>
                </a:rPr>
                <a:t>Data Center Networking</a:t>
              </a:r>
            </a:p>
            <a:p>
              <a:pPr algn="ctr">
                <a:lnSpc>
                  <a:spcPct val="90000"/>
                </a:lnSpc>
              </a:pPr>
              <a:r>
                <a:rPr lang="en-US" dirty="0" smtClean="0">
                  <a:latin typeface="Franklin Gothic Medium"/>
                  <a:cs typeface="Franklin Gothic Medium"/>
                </a:rPr>
                <a:t>Ethernet Fabric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269" y="1702063"/>
              <a:ext cx="1769572" cy="126472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429000" y="1702063"/>
            <a:ext cx="2666440" cy="1818704"/>
            <a:chOff x="5990476" y="1704922"/>
            <a:chExt cx="2666440" cy="1818704"/>
          </a:xfrm>
        </p:grpSpPr>
        <p:sp>
          <p:nvSpPr>
            <p:cNvPr id="22" name="TextBox 21"/>
            <p:cNvSpPr txBox="1"/>
            <p:nvPr/>
          </p:nvSpPr>
          <p:spPr bwMode="auto">
            <a:xfrm>
              <a:off x="5990476" y="3025028"/>
              <a:ext cx="2666440" cy="49859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 smtClean="0">
                  <a:latin typeface="Franklin Gothic Medium"/>
                  <a:cs typeface="Franklin Gothic Medium"/>
                </a:rPr>
                <a:t>Software</a:t>
              </a:r>
              <a:r>
                <a:rPr lang="en-US" b="1" dirty="0">
                  <a:latin typeface="Franklin Gothic Medium"/>
                  <a:cs typeface="Franklin Gothic Medium"/>
                </a:rPr>
                <a:t> </a:t>
              </a:r>
              <a:r>
                <a:rPr lang="en-US" b="1" dirty="0" smtClean="0">
                  <a:latin typeface="Franklin Gothic Medium"/>
                  <a:cs typeface="Franklin Gothic Medium"/>
                </a:rPr>
                <a:t>Networking</a:t>
              </a:r>
            </a:p>
            <a:p>
              <a:pPr algn="ctr">
                <a:lnSpc>
                  <a:spcPct val="90000"/>
                </a:lnSpc>
              </a:pPr>
              <a:r>
                <a:rPr lang="en-US" dirty="0" smtClean="0">
                  <a:latin typeface="Franklin Gothic Medium"/>
                  <a:cs typeface="Franklin Gothic Medium"/>
                </a:rPr>
                <a:t>SDN, NFV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936" y="1704922"/>
              <a:ext cx="1327342" cy="1242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30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RCD 1">
      <a:dk1>
        <a:sysClr val="windowText" lastClr="000000"/>
      </a:dk1>
      <a:lt1>
        <a:srgbClr val="FFFFFF"/>
      </a:lt1>
      <a:dk2>
        <a:srgbClr val="5F5F5F"/>
      </a:dk2>
      <a:lt2>
        <a:srgbClr val="CC0000"/>
      </a:lt2>
      <a:accent1>
        <a:srgbClr val="4B6776"/>
      </a:accent1>
      <a:accent2>
        <a:srgbClr val="D2B675"/>
      </a:accent2>
      <a:accent3>
        <a:srgbClr val="4E5F4C"/>
      </a:accent3>
      <a:accent4>
        <a:srgbClr val="B3A285"/>
      </a:accent4>
      <a:accent5>
        <a:srgbClr val="745D47"/>
      </a:accent5>
      <a:accent6>
        <a:srgbClr val="8DA6B0"/>
      </a:accent6>
      <a:hlink>
        <a:srgbClr val="333333"/>
      </a:hlink>
      <a:folHlink>
        <a:srgbClr val="333333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Brocade_2010 palette">
    <a:dk1>
      <a:sysClr val="windowText" lastClr="000000"/>
    </a:dk1>
    <a:lt1>
      <a:sysClr val="window" lastClr="FFFFFF"/>
    </a:lt1>
    <a:dk2>
      <a:srgbClr val="8C8C8C"/>
    </a:dk2>
    <a:lt2>
      <a:srgbClr val="FF0000"/>
    </a:lt2>
    <a:accent1>
      <a:srgbClr val="BEBEBE"/>
    </a:accent1>
    <a:accent2>
      <a:srgbClr val="4084A4"/>
    </a:accent2>
    <a:accent3>
      <a:srgbClr val="4D698F"/>
    </a:accent3>
    <a:accent4>
      <a:srgbClr val="6D9442"/>
    </a:accent4>
    <a:accent5>
      <a:srgbClr val="D7B63A"/>
    </a:accent5>
    <a:accent6>
      <a:srgbClr val="D8832D"/>
    </a:accent6>
    <a:hlink>
      <a:srgbClr val="4084A4"/>
    </a:hlink>
    <a:folHlink>
      <a:srgbClr val="8C8C8C"/>
    </a:folHlink>
  </a:clrScheme>
  <a:fontScheme name="Brocade Template 2009">
    <a:majorFont>
      <a:latin typeface="Franklin Gothic Demi"/>
      <a:ea typeface=""/>
      <a:cs typeface=""/>
    </a:majorFont>
    <a:minorFont>
      <a:latin typeface="Franklin Gothic Book"/>
      <a:ea typeface=""/>
      <a:cs typeface=""/>
    </a:minorFont>
  </a:fontScheme>
  <a:fmtScheme name="Oriel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60000"/>
            </a:schemeClr>
          </a:gs>
          <a:gs pos="30000">
            <a:schemeClr val="phClr">
              <a:tint val="38000"/>
              <a:satMod val="260000"/>
            </a:schemeClr>
          </a:gs>
          <a:gs pos="75000">
            <a:schemeClr val="phClr">
              <a:tint val="55000"/>
              <a:satMod val="255000"/>
            </a:schemeClr>
          </a:gs>
          <a:gs pos="100000">
            <a:schemeClr val="phClr">
              <a:tint val="70000"/>
              <a:satMod val="255000"/>
            </a:schemeClr>
          </a:gs>
        </a:gsLst>
        <a:path path="circle">
          <a:fillToRect l="5000" t="100000" r="120000" b="10000"/>
        </a:path>
      </a:gradFill>
      <a:gradFill rotWithShape="1">
        <a:gsLst>
          <a:gs pos="0">
            <a:schemeClr val="phClr">
              <a:shade val="63000"/>
              <a:satMod val="165000"/>
            </a:schemeClr>
          </a:gs>
          <a:gs pos="30000">
            <a:schemeClr val="phClr">
              <a:shade val="58000"/>
              <a:satMod val="165000"/>
            </a:schemeClr>
          </a:gs>
          <a:gs pos="75000">
            <a:schemeClr val="phClr">
              <a:shade val="30000"/>
              <a:satMod val="175000"/>
            </a:schemeClr>
          </a:gs>
          <a:gs pos="100000">
            <a:schemeClr val="phClr">
              <a:shade val="15000"/>
              <a:satMod val="175000"/>
            </a:schemeClr>
          </a:gs>
        </a:gsLst>
        <a:path path="circle">
          <a:fillToRect l="5000" t="100000" r="120000" b="10000"/>
        </a:path>
      </a:gradFill>
    </a:fillStyleLst>
    <a:lnStyleLst>
      <a:ln w="12700" cap="flat" cmpd="sng" algn="ctr">
        <a:solidFill>
          <a:schemeClr val="phClr">
            <a:shade val="70000"/>
            <a:satMod val="15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4925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250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50800" dist="20000" dir="5400000" rotWithShape="0">
            <a:srgbClr val="000000">
              <a:alpha val="42000"/>
            </a:srgbClr>
          </a:outerShdw>
        </a:effectLst>
      </a:effectStyle>
      <a:effectStyle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13165</TotalTime>
  <Words>3121</Words>
  <Application>Microsoft Macintosh PowerPoint</Application>
  <PresentationFormat>On-screen Show (16:9)</PresentationFormat>
  <Paragraphs>318</Paragraphs>
  <Slides>18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Capture Historic Industry Shifts</vt:lpstr>
      <vt:lpstr>PowerPoint Presentation</vt:lpstr>
      <vt:lpstr>Blurring Hardware and Software Boundary</vt:lpstr>
      <vt:lpstr>Connecting IT and Networks</vt:lpstr>
      <vt:lpstr>Evolving Cloud Services</vt:lpstr>
      <vt:lpstr>PowerPoint Presentation</vt:lpstr>
      <vt:lpstr>Brocade Technology Focus Areas</vt:lpstr>
      <vt:lpstr>Competitively Positioned</vt:lpstr>
      <vt:lpstr>Data Center Network Infrastructure</vt:lpstr>
      <vt:lpstr>Data Center Network Future</vt:lpstr>
      <vt:lpstr>Software Networking Leadership</vt:lpstr>
      <vt:lpstr>Software Networking Future</vt:lpstr>
      <vt:lpstr>Software Networking User Community</vt:lpstr>
      <vt:lpstr>Software-Defined Data Center Networks</vt:lpstr>
      <vt:lpstr>PowerPoint Presentation</vt:lpstr>
      <vt:lpstr>PowerPoint Presentation</vt:lpstr>
    </vt:vector>
  </TitlesOfParts>
  <Company>Brocade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Gaither</dc:creator>
  <cp:lastModifiedBy>David Meyer</cp:lastModifiedBy>
  <cp:revision>415</cp:revision>
  <cp:lastPrinted>2013-09-21T00:19:04Z</cp:lastPrinted>
  <dcterms:created xsi:type="dcterms:W3CDTF">2013-08-19T20:03:16Z</dcterms:created>
  <dcterms:modified xsi:type="dcterms:W3CDTF">2013-09-23T15:58:10Z</dcterms:modified>
</cp:coreProperties>
</file>